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6"/>
  </p:notesMasterIdLst>
  <p:handoutMasterIdLst>
    <p:handoutMasterId r:id="rId27"/>
  </p:handoutMasterIdLst>
  <p:sldIdLst>
    <p:sldId id="256" r:id="rId5"/>
    <p:sldId id="272" r:id="rId6"/>
    <p:sldId id="268"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73" r:id="rId24"/>
    <p:sldId id="29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7463" autoAdjust="0"/>
  </p:normalViewPr>
  <p:slideViewPr>
    <p:cSldViewPr snapToGrid="0">
      <p:cViewPr varScale="1">
        <p:scale>
          <a:sx n="75" d="100"/>
          <a:sy n="75" d="100"/>
        </p:scale>
        <p:origin x="106" y="115"/>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5/4/2021</a:t>
            </a:fld>
            <a:endParaRPr lang="en-US" dirty="0"/>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dirty="0"/>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5/4/2021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4192102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9207627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96152174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8095522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4553497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94969575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95646561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45228789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322788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58700355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20486865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8884705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92405426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251086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04989768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337269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3621646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75008721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ECF21A4-E71B-4D3A-AF45-E989C23A7BB1}" type="datetimeFigureOut">
              <a:rPr lang="en-US" smtClean="0"/>
              <a:t>5/4/2021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38907426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endigoexchange.com.au/physiotherapy-best-mobility-exercises/" TargetMode="External"/><Relationship Id="rId7" Type="http://schemas.openxmlformats.org/officeDocument/2006/relationships/hyperlink" Target="http://edelweisspublications.com/keyword/37/396/Stroke" TargetMode="Externa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2.tmp"/><Relationship Id="rId1" Type="http://schemas.openxmlformats.org/officeDocument/2006/relationships/slideLayout" Target="../slideLayouts/slideLayout2.xml"/><Relationship Id="rId4" Type="http://schemas.openxmlformats.org/officeDocument/2006/relationships/image" Target="../media/image43.tmp"/></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0.tmp"/><Relationship Id="rId1" Type="http://schemas.openxmlformats.org/officeDocument/2006/relationships/slideLayout" Target="../slideLayouts/slideLayout2.xml"/><Relationship Id="rId4" Type="http://schemas.openxmlformats.org/officeDocument/2006/relationships/image" Target="../media/image49.tmp"/></Relationships>
</file>

<file path=ppt/slides/_rels/slide15.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2.xml"/><Relationship Id="rId4" Type="http://schemas.openxmlformats.org/officeDocument/2006/relationships/image" Target="../media/image42.tmp"/></Relationships>
</file>

<file path=ppt/slides/_rels/slide17.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46.tmp"/><Relationship Id="rId1" Type="http://schemas.openxmlformats.org/officeDocument/2006/relationships/slideLayout" Target="../slideLayouts/slideLayout2.xml"/><Relationship Id="rId4" Type="http://schemas.openxmlformats.org/officeDocument/2006/relationships/image" Target="../media/image54.tmp"/></Relationships>
</file>

<file path=ppt/slides/_rels/slide18.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8.tmp"/><Relationship Id="rId5" Type="http://schemas.openxmlformats.org/officeDocument/2006/relationships/image" Target="../media/image57.tmp"/><Relationship Id="rId4" Type="http://schemas.openxmlformats.org/officeDocument/2006/relationships/image" Target="../media/image56.tmp"/></Relationships>
</file>

<file path=ppt/slides/_rels/slide1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maxpixel.net/Point-Sitting-Happy-Present-Businessman-Board-1600975"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maxpixel.net/Point-Sitting-Happy-Present-Businessman-Board-1600975" TargetMode="External"/><Relationship Id="rId5" Type="http://schemas.openxmlformats.org/officeDocument/2006/relationships/image" Target="../media/image6.png"/><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60.tmp"/><Relationship Id="rId1" Type="http://schemas.openxmlformats.org/officeDocument/2006/relationships/slideLayout" Target="../slideLayouts/slideLayout2.xml"/><Relationship Id="rId6" Type="http://schemas.openxmlformats.org/officeDocument/2006/relationships/image" Target="../media/image64.tmp"/><Relationship Id="rId5" Type="http://schemas.openxmlformats.org/officeDocument/2006/relationships/image" Target="../media/image63.tmp"/><Relationship Id="rId4" Type="http://schemas.openxmlformats.org/officeDocument/2006/relationships/image" Target="../media/image62.tm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12.jp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edelweisspublications.com/keyword/37/396/Stroke" TargetMode="External"/><Relationship Id="rId11" Type="http://schemas.openxmlformats.org/officeDocument/2006/relationships/image" Target="../media/image17.jpeg"/><Relationship Id="rId5" Type="http://schemas.openxmlformats.org/officeDocument/2006/relationships/image" Target="../media/image5.jpg"/><Relationship Id="rId10" Type="http://schemas.openxmlformats.org/officeDocument/2006/relationships/image" Target="../media/image16.jpeg"/><Relationship Id="rId4" Type="http://schemas.openxmlformats.org/officeDocument/2006/relationships/hyperlink" Target="https://askep-nursing.blogspot.com/2014/08/parkinson-disease.html" TargetMode="External"/><Relationship Id="rId9" Type="http://schemas.openxmlformats.org/officeDocument/2006/relationships/image" Target="../media/image15.jpeg"/><Relationship Id="rId14" Type="http://schemas.openxmlformats.org/officeDocument/2006/relationships/image" Target="../media/image20.jpeg"/></Relationships>
</file>

<file path=ppt/slides/_rels/slide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30.tmp"/><Relationship Id="rId7" Type="http://schemas.openxmlformats.org/officeDocument/2006/relationships/image" Target="../media/image34.tmp"/><Relationship Id="rId2" Type="http://schemas.openxmlformats.org/officeDocument/2006/relationships/image" Target="../media/image29.tmp"/><Relationship Id="rId1" Type="http://schemas.openxmlformats.org/officeDocument/2006/relationships/slideLayout" Target="../slideLayouts/slideLayout2.xml"/><Relationship Id="rId6" Type="http://schemas.openxmlformats.org/officeDocument/2006/relationships/image" Target="../media/image33.tmp"/><Relationship Id="rId5" Type="http://schemas.openxmlformats.org/officeDocument/2006/relationships/image" Target="../media/image32.png"/><Relationship Id="rId4" Type="http://schemas.openxmlformats.org/officeDocument/2006/relationships/image" Target="../media/image31.tmp"/></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tmp"/><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1.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198374" y="3854245"/>
            <a:ext cx="7541342" cy="2623035"/>
          </a:xfrm>
        </p:spPr>
        <p:txBody>
          <a:bodyPr anchor="t">
            <a:noAutofit/>
          </a:bodyPr>
          <a:lstStyle/>
          <a:p>
            <a:pPr algn="l">
              <a:lnSpc>
                <a:spcPct val="150000"/>
              </a:lnSpc>
            </a:pPr>
            <a:r>
              <a:rPr lang="en-US" sz="3600"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Haptic Virtual Rehabilitation Exercises</a:t>
            </a:r>
            <a:br>
              <a:rPr lang="en-US" sz="3600"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br>
            <a:r>
              <a:rPr lang="en-US" sz="3600"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for Poststroke Diagnosis</a:t>
            </a:r>
          </a:p>
        </p:txBody>
      </p:sp>
      <p:pic>
        <p:nvPicPr>
          <p:cNvPr id="5" name="Graphic 4">
            <a:extLst>
              <a:ext uri="{FF2B5EF4-FFF2-40B4-BE49-F238E27FC236}">
                <a16:creationId xmlns:a16="http://schemas.microsoft.com/office/drawing/2014/main" id="{EB71843F-0A0B-4317-B205-4B0A0B97C0F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338790" y="234701"/>
            <a:ext cx="3469110" cy="184973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7" name="Graphic 6">
            <a:extLst>
              <a:ext uri="{FF2B5EF4-FFF2-40B4-BE49-F238E27FC236}">
                <a16:creationId xmlns:a16="http://schemas.microsoft.com/office/drawing/2014/main" id="{2696A1A4-8E43-47F6-A6DC-A9ADAB053D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8790" y="3312422"/>
            <a:ext cx="2847779" cy="31648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1" name="Graphic 10">
            <a:extLst>
              <a:ext uri="{FF2B5EF4-FFF2-40B4-BE49-F238E27FC236}">
                <a16:creationId xmlns:a16="http://schemas.microsoft.com/office/drawing/2014/main" id="{18A239E6-97C0-4A74-8E7A-C9FD39A8C9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77621" y="226284"/>
            <a:ext cx="2905726" cy="304927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 name="Graphic 8">
            <a:extLst>
              <a:ext uri="{FF2B5EF4-FFF2-40B4-BE49-F238E27FC236}">
                <a16:creationId xmlns:a16="http://schemas.microsoft.com/office/drawing/2014/main" id="{93E427C7-0218-4592-82DA-2431E4BF875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4728359" y="580962"/>
            <a:ext cx="3528803" cy="233991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Subtitle 2">
            <a:extLst>
              <a:ext uri="{FF2B5EF4-FFF2-40B4-BE49-F238E27FC236}">
                <a16:creationId xmlns:a16="http://schemas.microsoft.com/office/drawing/2014/main" id="{4EF293A5-56F6-45EB-9759-2D3125FFB282}"/>
              </a:ext>
            </a:extLst>
          </p:cNvPr>
          <p:cNvSpPr>
            <a:spLocks noGrp="1"/>
          </p:cNvSpPr>
          <p:nvPr>
            <p:ph type="subTitle" idx="1"/>
          </p:nvPr>
        </p:nvSpPr>
        <p:spPr>
          <a:xfrm>
            <a:off x="3490451" y="3312422"/>
            <a:ext cx="6331975" cy="784834"/>
          </a:xfrm>
        </p:spPr>
        <p:txBody>
          <a:bodyPr>
            <a:normAutofit fontScale="92500"/>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Algerian" panose="04020705040A02060702" pitchFamily="82" charset="0"/>
                <a:cs typeface="Segoe UI" panose="020B0502040204020203" pitchFamily="34" charset="0"/>
              </a:rPr>
              <a:t>DONE BY FERRIN DSOUZA 4SO17CS038</a:t>
            </a:r>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34B4729-1102-4C9F-8B9E-A8AD9BD937B3}"/>
              </a:ext>
            </a:extLst>
          </p:cNvPr>
          <p:cNvSpPr>
            <a:spLocks noGrp="1"/>
          </p:cNvSpPr>
          <p:nvPr>
            <p:ph idx="1"/>
          </p:nvPr>
        </p:nvSpPr>
        <p:spPr>
          <a:xfrm>
            <a:off x="565664" y="842551"/>
            <a:ext cx="11060672" cy="572107"/>
          </a:xfrm>
        </p:spPr>
        <p:txBody>
          <a:bodyPr>
            <a:noAutofit/>
          </a:bodyPr>
          <a:lstStyle/>
          <a:p>
            <a:pPr marL="0" indent="0">
              <a:buNone/>
            </a:pPr>
            <a:r>
              <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C.  Navigating A Maze</a:t>
            </a:r>
          </a:p>
          <a:p>
            <a:pPr marL="457200" indent="-457200">
              <a:buAutoNum type="alphaUcPeriod"/>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sp>
        <p:nvSpPr>
          <p:cNvPr id="5" name="Title 1">
            <a:extLst>
              <a:ext uri="{FF2B5EF4-FFF2-40B4-BE49-F238E27FC236}">
                <a16:creationId xmlns:a16="http://schemas.microsoft.com/office/drawing/2014/main" id="{6D6C56E2-C3C8-46CD-8347-BE393C762828}"/>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Exercise description</a:t>
            </a:r>
          </a:p>
        </p:txBody>
      </p:sp>
      <p:pic>
        <p:nvPicPr>
          <p:cNvPr id="9" name="Picture 8">
            <a:extLst>
              <a:ext uri="{FF2B5EF4-FFF2-40B4-BE49-F238E27FC236}">
                <a16:creationId xmlns:a16="http://schemas.microsoft.com/office/drawing/2014/main" id="{02BD7717-CCAA-4707-B187-6C1362682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64" y="1584960"/>
            <a:ext cx="5397500" cy="4635315"/>
          </a:xfrm>
          <a:prstGeom prst="rect">
            <a:avLst/>
          </a:prstGeom>
          <a:effectLst>
            <a:glow rad="101600">
              <a:schemeClr val="accent2">
                <a:satMod val="175000"/>
                <a:alpha val="40000"/>
              </a:schemeClr>
            </a:glow>
          </a:effectLst>
        </p:spPr>
      </p:pic>
      <p:pic>
        <p:nvPicPr>
          <p:cNvPr id="10" name="Picture 6" descr="CyberForce — CyberGlove Systems LLC">
            <a:extLst>
              <a:ext uri="{FF2B5EF4-FFF2-40B4-BE49-F238E27FC236}">
                <a16:creationId xmlns:a16="http://schemas.microsoft.com/office/drawing/2014/main" id="{EAEFA67E-3353-4817-9210-8C7917214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818" y="1584960"/>
            <a:ext cx="5059302" cy="4635315"/>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5500DA6-E46F-4EE2-AF46-BA6287EF22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818" y="1584959"/>
            <a:ext cx="5077838" cy="4635315"/>
          </a:xfrm>
          <a:prstGeom prst="rect">
            <a:avLst/>
          </a:prstGeom>
          <a:effectLst>
            <a:glow rad="101600">
              <a:schemeClr val="accent2">
                <a:satMod val="175000"/>
                <a:alpha val="40000"/>
              </a:schemeClr>
            </a:glow>
          </a:effectLst>
        </p:spPr>
      </p:pic>
    </p:spTree>
    <p:extLst>
      <p:ext uri="{BB962C8B-B14F-4D97-AF65-F5344CB8AC3E}">
        <p14:creationId xmlns:p14="http://schemas.microsoft.com/office/powerpoint/2010/main" val="6548122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800" decel="100000"/>
                                        <p:tgtEl>
                                          <p:spTgt spid="9"/>
                                        </p:tgtEl>
                                      </p:cBhvr>
                                    </p:animEffect>
                                    <p:anim calcmode="lin" valueType="num">
                                      <p:cBhvr>
                                        <p:cTn id="17" dur="800" decel="100000" fill="hold"/>
                                        <p:tgtEl>
                                          <p:spTgt spid="9"/>
                                        </p:tgtEl>
                                        <p:attrNameLst>
                                          <p:attrName>style.rotation</p:attrName>
                                        </p:attrNameLst>
                                      </p:cBhvr>
                                      <p:tavLst>
                                        <p:tav tm="0">
                                          <p:val>
                                            <p:fltVal val="-90"/>
                                          </p:val>
                                        </p:tav>
                                        <p:tav tm="100000">
                                          <p:val>
                                            <p:fltVal val="0"/>
                                          </p:val>
                                        </p:tav>
                                      </p:tavLst>
                                    </p:anim>
                                    <p:anim calcmode="lin" valueType="num">
                                      <p:cBhvr>
                                        <p:cTn id="18" dur="800" decel="100000" fill="hold"/>
                                        <p:tgtEl>
                                          <p:spTgt spid="9"/>
                                        </p:tgtEl>
                                        <p:attrNameLst>
                                          <p:attrName>ppt_x</p:attrName>
                                        </p:attrNameLst>
                                      </p:cBhvr>
                                      <p:tavLst>
                                        <p:tav tm="0">
                                          <p:val>
                                            <p:strVal val="#ppt_x+0.4"/>
                                          </p:val>
                                        </p:tav>
                                        <p:tav tm="100000">
                                          <p:val>
                                            <p:strVal val="#ppt_x-0.05"/>
                                          </p:val>
                                        </p:tav>
                                      </p:tavLst>
                                    </p:anim>
                                    <p:anim calcmode="lin" valueType="num">
                                      <p:cBhvr>
                                        <p:cTn id="19" dur="800" decel="100000" fill="hold"/>
                                        <p:tgtEl>
                                          <p:spTgt spid="9"/>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800" decel="100000"/>
                                        <p:tgtEl>
                                          <p:spTgt spid="10"/>
                                        </p:tgtEl>
                                      </p:cBhvr>
                                    </p:animEffect>
                                    <p:anim calcmode="lin" valueType="num">
                                      <p:cBhvr>
                                        <p:cTn id="27" dur="800" decel="100000" fill="hold"/>
                                        <p:tgtEl>
                                          <p:spTgt spid="10"/>
                                        </p:tgtEl>
                                        <p:attrNameLst>
                                          <p:attrName>style.rotation</p:attrName>
                                        </p:attrNameLst>
                                      </p:cBhvr>
                                      <p:tavLst>
                                        <p:tav tm="0">
                                          <p:val>
                                            <p:fltVal val="-90"/>
                                          </p:val>
                                        </p:tav>
                                        <p:tav tm="100000">
                                          <p:val>
                                            <p:fltVal val="0"/>
                                          </p:val>
                                        </p:tav>
                                      </p:tavLst>
                                    </p:anim>
                                    <p:anim calcmode="lin" valueType="num">
                                      <p:cBhvr>
                                        <p:cTn id="28" dur="800" decel="100000" fill="hold"/>
                                        <p:tgtEl>
                                          <p:spTgt spid="10"/>
                                        </p:tgtEl>
                                        <p:attrNameLst>
                                          <p:attrName>ppt_x</p:attrName>
                                        </p:attrNameLst>
                                      </p:cBhvr>
                                      <p:tavLst>
                                        <p:tav tm="0">
                                          <p:val>
                                            <p:strVal val="#ppt_x+0.4"/>
                                          </p:val>
                                        </p:tav>
                                        <p:tav tm="100000">
                                          <p:val>
                                            <p:strVal val="#ppt_x-0.05"/>
                                          </p:val>
                                        </p:tav>
                                      </p:tavLst>
                                    </p:anim>
                                    <p:anim calcmode="lin" valueType="num">
                                      <p:cBhvr>
                                        <p:cTn id="29" dur="800" decel="100000" fill="hold"/>
                                        <p:tgtEl>
                                          <p:spTgt spid="10"/>
                                        </p:tgtEl>
                                        <p:attrNameLst>
                                          <p:attrName>ppt_y</p:attrName>
                                        </p:attrNameLst>
                                      </p:cBhvr>
                                      <p:tavLst>
                                        <p:tav tm="0">
                                          <p:val>
                                            <p:strVal val="#ppt_y-0.4"/>
                                          </p:val>
                                        </p:tav>
                                        <p:tav tm="100000">
                                          <p:val>
                                            <p:strVal val="#ppt_y+0.1"/>
                                          </p:val>
                                        </p:tav>
                                      </p:tavLst>
                                    </p:anim>
                                    <p:anim calcmode="lin" valueType="num">
                                      <p:cBhvr>
                                        <p:cTn id="30"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31"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800" decel="100000"/>
                                        <p:tgtEl>
                                          <p:spTgt spid="12"/>
                                        </p:tgtEl>
                                      </p:cBhvr>
                                    </p:animEffect>
                                    <p:anim calcmode="lin" valueType="num">
                                      <p:cBhvr>
                                        <p:cTn id="37" dur="800" decel="100000" fill="hold"/>
                                        <p:tgtEl>
                                          <p:spTgt spid="12"/>
                                        </p:tgtEl>
                                        <p:attrNameLst>
                                          <p:attrName>style.rotation</p:attrName>
                                        </p:attrNameLst>
                                      </p:cBhvr>
                                      <p:tavLst>
                                        <p:tav tm="0">
                                          <p:val>
                                            <p:fltVal val="-90"/>
                                          </p:val>
                                        </p:tav>
                                        <p:tav tm="100000">
                                          <p:val>
                                            <p:fltVal val="0"/>
                                          </p:val>
                                        </p:tav>
                                      </p:tavLst>
                                    </p:anim>
                                    <p:anim calcmode="lin" valueType="num">
                                      <p:cBhvr>
                                        <p:cTn id="38" dur="800" decel="100000" fill="hold"/>
                                        <p:tgtEl>
                                          <p:spTgt spid="12"/>
                                        </p:tgtEl>
                                        <p:attrNameLst>
                                          <p:attrName>ppt_x</p:attrName>
                                        </p:attrNameLst>
                                      </p:cBhvr>
                                      <p:tavLst>
                                        <p:tav tm="0">
                                          <p:val>
                                            <p:strVal val="#ppt_x+0.4"/>
                                          </p:val>
                                        </p:tav>
                                        <p:tav tm="100000">
                                          <p:val>
                                            <p:strVal val="#ppt_x-0.05"/>
                                          </p:val>
                                        </p:tav>
                                      </p:tavLst>
                                    </p:anim>
                                    <p:anim calcmode="lin" valueType="num">
                                      <p:cBhvr>
                                        <p:cTn id="39" dur="800" decel="100000" fill="hold"/>
                                        <p:tgtEl>
                                          <p:spTgt spid="12"/>
                                        </p:tgtEl>
                                        <p:attrNameLst>
                                          <p:attrName>ppt_y</p:attrName>
                                        </p:attrNameLst>
                                      </p:cBhvr>
                                      <p:tavLst>
                                        <p:tav tm="0">
                                          <p:val>
                                            <p:strVal val="#ppt_y-0.4"/>
                                          </p:val>
                                        </p:tav>
                                        <p:tav tm="100000">
                                          <p:val>
                                            <p:strVal val="#ppt_y+0.1"/>
                                          </p:val>
                                        </p:tav>
                                      </p:tavLst>
                                    </p:anim>
                                    <p:anim calcmode="lin" valueType="num">
                                      <p:cBhvr>
                                        <p:cTn id="40"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41"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par>
                                <p:cTn id="42" presetID="1" presetClass="exit" presetSubtype="0" fill="hold" nodeType="withEffect">
                                  <p:stCondLst>
                                    <p:cond delay="0"/>
                                  </p:stCondLst>
                                  <p:childTnLst>
                                    <p:set>
                                      <p:cBhvr>
                                        <p:cTn id="43"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2066AD-7EBA-4960-A619-907F71AB916E}"/>
              </a:ext>
            </a:extLst>
          </p:cNvPr>
          <p:cNvSpPr>
            <a:spLocks noGrp="1"/>
          </p:cNvSpPr>
          <p:nvPr>
            <p:ph idx="1"/>
          </p:nvPr>
        </p:nvSpPr>
        <p:spPr>
          <a:xfrm>
            <a:off x="565664" y="842551"/>
            <a:ext cx="11060672" cy="572107"/>
          </a:xfrm>
        </p:spPr>
        <p:txBody>
          <a:bodyPr>
            <a:noAutofit/>
          </a:bodyPr>
          <a:lstStyle/>
          <a:p>
            <a:pPr marL="0" indent="0">
              <a:buNone/>
            </a:pPr>
            <a:r>
              <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D.  Squeezing A Ball</a:t>
            </a:r>
          </a:p>
          <a:p>
            <a:pPr marL="457200" indent="-457200">
              <a:buAutoNum type="alphaUcPeriod"/>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sp>
        <p:nvSpPr>
          <p:cNvPr id="5" name="Title 1">
            <a:extLst>
              <a:ext uri="{FF2B5EF4-FFF2-40B4-BE49-F238E27FC236}">
                <a16:creationId xmlns:a16="http://schemas.microsoft.com/office/drawing/2014/main" id="{E410EAD5-A2CC-4F88-8CA5-8F7DE45011BF}"/>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Exercise description</a:t>
            </a:r>
          </a:p>
        </p:txBody>
      </p:sp>
      <p:pic>
        <p:nvPicPr>
          <p:cNvPr id="10" name="Picture 9">
            <a:extLst>
              <a:ext uri="{FF2B5EF4-FFF2-40B4-BE49-F238E27FC236}">
                <a16:creationId xmlns:a16="http://schemas.microsoft.com/office/drawing/2014/main" id="{033C0100-AFB5-43B3-BA43-B2EC4C0F0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63" y="1584959"/>
            <a:ext cx="5353355" cy="4635314"/>
          </a:xfrm>
          <a:prstGeom prst="rect">
            <a:avLst/>
          </a:prstGeom>
          <a:effectLst>
            <a:glow rad="101600">
              <a:schemeClr val="accent2">
                <a:satMod val="175000"/>
                <a:alpha val="40000"/>
              </a:schemeClr>
            </a:glow>
          </a:effectLst>
        </p:spPr>
      </p:pic>
      <p:pic>
        <p:nvPicPr>
          <p:cNvPr id="1026" name="Picture 2" descr="Virtual Reality Stroke Rehab Sees Real-World Results">
            <a:extLst>
              <a:ext uri="{FF2B5EF4-FFF2-40B4-BE49-F238E27FC236}">
                <a16:creationId xmlns:a16="http://schemas.microsoft.com/office/drawing/2014/main" id="{7D9F3862-6246-42EF-A2CB-24D91ABBC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84959"/>
            <a:ext cx="5732206" cy="4635314"/>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8078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barn(inVertical)">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88C10EC-0AD6-4BF8-A6D9-7053FADC6AD2}"/>
              </a:ext>
            </a:extLst>
          </p:cNvPr>
          <p:cNvSpPr>
            <a:spLocks noGrp="1"/>
          </p:cNvSpPr>
          <p:nvPr>
            <p:ph idx="1"/>
          </p:nvPr>
        </p:nvSpPr>
        <p:spPr>
          <a:xfrm>
            <a:off x="565664" y="842551"/>
            <a:ext cx="11060672" cy="572107"/>
          </a:xfrm>
        </p:spPr>
        <p:txBody>
          <a:bodyPr>
            <a:noAutofit/>
          </a:bodyPr>
          <a:lstStyle/>
          <a:p>
            <a:pPr marL="0" indent="0">
              <a:buNone/>
            </a:pPr>
            <a:r>
              <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E.  Dumbbell</a:t>
            </a:r>
          </a:p>
          <a:p>
            <a:pPr marL="457200" indent="-457200">
              <a:buAutoNum type="alphaUcPeriod"/>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sp>
        <p:nvSpPr>
          <p:cNvPr id="5" name="Title 1">
            <a:extLst>
              <a:ext uri="{FF2B5EF4-FFF2-40B4-BE49-F238E27FC236}">
                <a16:creationId xmlns:a16="http://schemas.microsoft.com/office/drawing/2014/main" id="{7FA956C6-50B7-4B21-BE6B-B6B589C05C82}"/>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Exercise description</a:t>
            </a:r>
          </a:p>
        </p:txBody>
      </p:sp>
      <p:pic>
        <p:nvPicPr>
          <p:cNvPr id="9" name="Picture 8">
            <a:extLst>
              <a:ext uri="{FF2B5EF4-FFF2-40B4-BE49-F238E27FC236}">
                <a16:creationId xmlns:a16="http://schemas.microsoft.com/office/drawing/2014/main" id="{55C7B800-6D31-4054-80E6-96A6E2154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57" y="1563296"/>
            <a:ext cx="4363124" cy="4651277"/>
          </a:xfrm>
          <a:prstGeom prst="rect">
            <a:avLst/>
          </a:prstGeom>
          <a:effectLst>
            <a:glow rad="101600">
              <a:schemeClr val="accent2">
                <a:satMod val="175000"/>
                <a:alpha val="40000"/>
              </a:schemeClr>
            </a:glow>
          </a:effectLst>
        </p:spPr>
      </p:pic>
      <p:pic>
        <p:nvPicPr>
          <p:cNvPr id="2050" name="Picture 2" descr="Virtual reality can reduce pain and increase performance during exercise |  EurekAlert! Science News">
            <a:extLst>
              <a:ext uri="{FF2B5EF4-FFF2-40B4-BE49-F238E27FC236}">
                <a16:creationId xmlns:a16="http://schemas.microsoft.com/office/drawing/2014/main" id="{A912C5B7-C157-417F-ABAD-8070ABC39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283" y="1563296"/>
            <a:ext cx="6999910" cy="4651277"/>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98869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ntr" presetSubtype="16"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amond(in)">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diamond(in)">
                                      <p:cBhvr>
                                        <p:cTn id="21"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B0F4B8-F674-4393-9E30-B281B669AD84}"/>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Performance evaluation</a:t>
            </a:r>
          </a:p>
        </p:txBody>
      </p:sp>
      <p:pic>
        <p:nvPicPr>
          <p:cNvPr id="6" name="Picture 5">
            <a:extLst>
              <a:ext uri="{FF2B5EF4-FFF2-40B4-BE49-F238E27FC236}">
                <a16:creationId xmlns:a16="http://schemas.microsoft.com/office/drawing/2014/main" id="{B1C8C473-133B-49DF-8C4F-7C3175C35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597" y="1010685"/>
            <a:ext cx="5374640" cy="5608160"/>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71046698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5"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0485C2-505D-417B-8944-3FEDEE36E7FC}"/>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Performance evaluation</a:t>
            </a:r>
          </a:p>
        </p:txBody>
      </p:sp>
      <p:sp>
        <p:nvSpPr>
          <p:cNvPr id="5" name="Content Placeholder 2">
            <a:extLst>
              <a:ext uri="{FF2B5EF4-FFF2-40B4-BE49-F238E27FC236}">
                <a16:creationId xmlns:a16="http://schemas.microsoft.com/office/drawing/2014/main" id="{256B5D5A-F379-47C6-8573-5603C2704890}"/>
              </a:ext>
            </a:extLst>
          </p:cNvPr>
          <p:cNvSpPr>
            <a:spLocks noGrp="1"/>
          </p:cNvSpPr>
          <p:nvPr>
            <p:ph idx="1"/>
          </p:nvPr>
        </p:nvSpPr>
        <p:spPr>
          <a:xfrm>
            <a:off x="565664" y="842551"/>
            <a:ext cx="11060672" cy="572107"/>
          </a:xfrm>
        </p:spPr>
        <p:txBody>
          <a:bodyPr>
            <a:noAutofit/>
          </a:bodyPr>
          <a:lstStyle/>
          <a:p>
            <a:pPr marL="457200" indent="-457200">
              <a:buAutoNum type="alphaUcPeriod"/>
            </a:pPr>
            <a:r>
              <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Handling A Cup</a:t>
            </a:r>
          </a:p>
          <a:p>
            <a:pPr marL="0" indent="0">
              <a:buNone/>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a:p>
            <a:pPr marL="457200" indent="-457200">
              <a:buAutoNum type="alphaUcPeriod"/>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pic>
        <p:nvPicPr>
          <p:cNvPr id="6" name="Picture 5">
            <a:extLst>
              <a:ext uri="{FF2B5EF4-FFF2-40B4-BE49-F238E27FC236}">
                <a16:creationId xmlns:a16="http://schemas.microsoft.com/office/drawing/2014/main" id="{EE991F8C-1505-47D8-A4DB-5CA6A846C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64" y="1539342"/>
            <a:ext cx="5384100" cy="4635316"/>
          </a:xfrm>
          <a:prstGeom prst="rect">
            <a:avLst/>
          </a:prstGeom>
          <a:effectLst>
            <a:glow rad="228600">
              <a:schemeClr val="accent2">
                <a:satMod val="175000"/>
                <a:alpha val="40000"/>
              </a:schemeClr>
            </a:glow>
          </a:effectLst>
        </p:spPr>
      </p:pic>
      <p:pic>
        <p:nvPicPr>
          <p:cNvPr id="9" name="Picture 2" descr="CyberGrasp — CyberGlove Systems LLC">
            <a:extLst>
              <a:ext uri="{FF2B5EF4-FFF2-40B4-BE49-F238E27FC236}">
                <a16:creationId xmlns:a16="http://schemas.microsoft.com/office/drawing/2014/main" id="{7DFF7765-8ABC-4BE9-A090-66387BF15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246" y="1445947"/>
            <a:ext cx="5211673" cy="4832039"/>
          </a:xfrm>
          <a:prstGeom prst="rect">
            <a:avLst/>
          </a:prstGeom>
          <a:ln>
            <a:noFill/>
          </a:ln>
          <a:effectLst>
            <a:glow rad="228600">
              <a:schemeClr val="accent2">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80B3309-D152-422D-AFD3-714C068F1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938" y="1539342"/>
            <a:ext cx="5328288" cy="4635316"/>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15266080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fltVal val="0"/>
                                          </p:val>
                                        </p:tav>
                                        <p:tav tm="100000">
                                          <p:val>
                                            <p:strVal val="#ppt_w"/>
                                          </p:val>
                                        </p:tav>
                                      </p:tavLst>
                                    </p:anim>
                                    <p:anim calcmode="lin" valueType="num">
                                      <p:cBhvr>
                                        <p:cTn id="17" dur="1000" fill="hold"/>
                                        <p:tgtEl>
                                          <p:spTgt spid="6"/>
                                        </p:tgtEl>
                                        <p:attrNameLst>
                                          <p:attrName>ppt_h</p:attrName>
                                        </p:attrNameLst>
                                      </p:cBhvr>
                                      <p:tavLst>
                                        <p:tav tm="0">
                                          <p:val>
                                            <p:fltVal val="0"/>
                                          </p:val>
                                        </p:tav>
                                        <p:tav tm="100000">
                                          <p:val>
                                            <p:strVal val="#ppt_h"/>
                                          </p:val>
                                        </p:tav>
                                      </p:tavLst>
                                    </p:anim>
                                    <p:anim calcmode="lin" valueType="num">
                                      <p:cBhvr>
                                        <p:cTn id="18" dur="1000" fill="hold"/>
                                        <p:tgtEl>
                                          <p:spTgt spid="6"/>
                                        </p:tgtEl>
                                        <p:attrNameLst>
                                          <p:attrName>style.rotation</p:attrName>
                                        </p:attrNameLst>
                                      </p:cBhvr>
                                      <p:tavLst>
                                        <p:tav tm="0">
                                          <p:val>
                                            <p:fltVal val="90"/>
                                          </p:val>
                                        </p:tav>
                                        <p:tav tm="100000">
                                          <p:val>
                                            <p:fltVal val="0"/>
                                          </p:val>
                                        </p:tav>
                                      </p:tavLst>
                                    </p:anim>
                                    <p:animEffect transition="in" filter="fade">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style.rotation</p:attrName>
                                        </p:attrNameLst>
                                      </p:cBhvr>
                                      <p:tavLst>
                                        <p:tav tm="0">
                                          <p:val>
                                            <p:fltVal val="90"/>
                                          </p:val>
                                        </p:tav>
                                        <p:tav tm="100000">
                                          <p:val>
                                            <p:fltVal val="0"/>
                                          </p:val>
                                        </p:tav>
                                      </p:tavLst>
                                    </p:anim>
                                    <p:animEffect transition="in" filter="fad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000" fill="hold"/>
                                        <p:tgtEl>
                                          <p:spTgt spid="8"/>
                                        </p:tgtEl>
                                        <p:attrNameLst>
                                          <p:attrName>ppt_w</p:attrName>
                                        </p:attrNameLst>
                                      </p:cBhvr>
                                      <p:tavLst>
                                        <p:tav tm="0">
                                          <p:val>
                                            <p:fltVal val="0"/>
                                          </p:val>
                                        </p:tav>
                                        <p:tav tm="100000">
                                          <p:val>
                                            <p:strVal val="#ppt_w"/>
                                          </p:val>
                                        </p:tav>
                                      </p:tavLst>
                                    </p:anim>
                                    <p:anim calcmode="lin" valueType="num">
                                      <p:cBhvr>
                                        <p:cTn id="33" dur="1000" fill="hold"/>
                                        <p:tgtEl>
                                          <p:spTgt spid="8"/>
                                        </p:tgtEl>
                                        <p:attrNameLst>
                                          <p:attrName>ppt_h</p:attrName>
                                        </p:attrNameLst>
                                      </p:cBhvr>
                                      <p:tavLst>
                                        <p:tav tm="0">
                                          <p:val>
                                            <p:fltVal val="0"/>
                                          </p:val>
                                        </p:tav>
                                        <p:tav tm="100000">
                                          <p:val>
                                            <p:strVal val="#ppt_h"/>
                                          </p:val>
                                        </p:tav>
                                      </p:tavLst>
                                    </p:anim>
                                    <p:anim calcmode="lin" valueType="num">
                                      <p:cBhvr>
                                        <p:cTn id="34" dur="1000" fill="hold"/>
                                        <p:tgtEl>
                                          <p:spTgt spid="8"/>
                                        </p:tgtEl>
                                        <p:attrNameLst>
                                          <p:attrName>style.rotation</p:attrName>
                                        </p:attrNameLst>
                                      </p:cBhvr>
                                      <p:tavLst>
                                        <p:tav tm="0">
                                          <p:val>
                                            <p:fltVal val="90"/>
                                          </p:val>
                                        </p:tav>
                                        <p:tav tm="100000">
                                          <p:val>
                                            <p:fltVal val="0"/>
                                          </p:val>
                                        </p:tav>
                                      </p:tavLst>
                                    </p:anim>
                                    <p:animEffect transition="in" filter="fade">
                                      <p:cBhvr>
                                        <p:cTn id="35" dur="1000"/>
                                        <p:tgtEl>
                                          <p:spTgt spid="8"/>
                                        </p:tgtEl>
                                      </p:cBhvr>
                                    </p:animEffect>
                                  </p:childTnLst>
                                </p:cTn>
                              </p:par>
                              <p:par>
                                <p:cTn id="36" presetID="1" presetClass="exit" presetSubtype="0" fill="hold"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893ECC-FD82-49B4-BA7C-12D1017FA67B}"/>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Performance evaluation</a:t>
            </a:r>
          </a:p>
        </p:txBody>
      </p:sp>
      <p:sp>
        <p:nvSpPr>
          <p:cNvPr id="5" name="Content Placeholder 2">
            <a:extLst>
              <a:ext uri="{FF2B5EF4-FFF2-40B4-BE49-F238E27FC236}">
                <a16:creationId xmlns:a16="http://schemas.microsoft.com/office/drawing/2014/main" id="{3A810694-C441-4E7F-B97B-A8D8E0EECDB8}"/>
              </a:ext>
            </a:extLst>
          </p:cNvPr>
          <p:cNvSpPr>
            <a:spLocks noGrp="1"/>
          </p:cNvSpPr>
          <p:nvPr>
            <p:ph idx="1"/>
          </p:nvPr>
        </p:nvSpPr>
        <p:spPr>
          <a:xfrm>
            <a:off x="565664" y="842551"/>
            <a:ext cx="11060672" cy="572107"/>
          </a:xfrm>
        </p:spPr>
        <p:txBody>
          <a:bodyPr>
            <a:noAutofit/>
          </a:bodyPr>
          <a:lstStyle/>
          <a:p>
            <a:pPr marL="0" indent="0">
              <a:buNone/>
            </a:pPr>
            <a:r>
              <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B.  Arranging Blocks</a:t>
            </a:r>
          </a:p>
          <a:p>
            <a:pPr marL="0" indent="0">
              <a:buNone/>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pic>
        <p:nvPicPr>
          <p:cNvPr id="9" name="Picture 8">
            <a:extLst>
              <a:ext uri="{FF2B5EF4-FFF2-40B4-BE49-F238E27FC236}">
                <a16:creationId xmlns:a16="http://schemas.microsoft.com/office/drawing/2014/main" id="{E2E206D4-9D43-4CC0-A6CA-1AC5C02A9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637" y="1635807"/>
            <a:ext cx="5096288" cy="4551633"/>
          </a:xfrm>
          <a:prstGeom prst="rect">
            <a:avLst/>
          </a:prstGeom>
          <a:effectLst>
            <a:glow rad="228600">
              <a:schemeClr val="accent2">
                <a:satMod val="175000"/>
                <a:alpha val="40000"/>
              </a:schemeClr>
            </a:glow>
          </a:effectLst>
        </p:spPr>
      </p:pic>
      <p:pic>
        <p:nvPicPr>
          <p:cNvPr id="12" name="Picture 11">
            <a:extLst>
              <a:ext uri="{FF2B5EF4-FFF2-40B4-BE49-F238E27FC236}">
                <a16:creationId xmlns:a16="http://schemas.microsoft.com/office/drawing/2014/main" id="{629FDBC5-9354-4741-9DB4-8C676BB21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25" y="1635807"/>
            <a:ext cx="5480039" cy="4635316"/>
          </a:xfrm>
          <a:prstGeom prst="rect">
            <a:avLst/>
          </a:prstGeom>
          <a:effectLst>
            <a:glow rad="101600">
              <a:schemeClr val="accent2">
                <a:satMod val="175000"/>
                <a:alpha val="40000"/>
              </a:schemeClr>
            </a:glow>
          </a:effectLst>
        </p:spPr>
      </p:pic>
    </p:spTree>
    <p:extLst>
      <p:ext uri="{BB962C8B-B14F-4D97-AF65-F5344CB8AC3E}">
        <p14:creationId xmlns:p14="http://schemas.microsoft.com/office/powerpoint/2010/main" val="70527006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vertic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893ECC-FD82-49B4-BA7C-12D1017FA67B}"/>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Performance evaluation</a:t>
            </a:r>
          </a:p>
        </p:txBody>
      </p:sp>
      <p:sp>
        <p:nvSpPr>
          <p:cNvPr id="5" name="Content Placeholder 2">
            <a:extLst>
              <a:ext uri="{FF2B5EF4-FFF2-40B4-BE49-F238E27FC236}">
                <a16:creationId xmlns:a16="http://schemas.microsoft.com/office/drawing/2014/main" id="{3A810694-C441-4E7F-B97B-A8D8E0EECDB8}"/>
              </a:ext>
            </a:extLst>
          </p:cNvPr>
          <p:cNvSpPr>
            <a:spLocks noGrp="1"/>
          </p:cNvSpPr>
          <p:nvPr>
            <p:ph idx="1"/>
          </p:nvPr>
        </p:nvSpPr>
        <p:spPr>
          <a:xfrm>
            <a:off x="565664" y="842551"/>
            <a:ext cx="11060672" cy="572107"/>
          </a:xfrm>
        </p:spPr>
        <p:txBody>
          <a:bodyPr>
            <a:noAutofit/>
          </a:bodyPr>
          <a:lstStyle/>
          <a:p>
            <a:pPr marL="0" indent="0">
              <a:buNone/>
            </a:pPr>
            <a:r>
              <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C.  Navigating A Maze</a:t>
            </a:r>
          </a:p>
          <a:p>
            <a:pPr marL="0" indent="0">
              <a:buNone/>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pic>
        <p:nvPicPr>
          <p:cNvPr id="3" name="Picture 2">
            <a:extLst>
              <a:ext uri="{FF2B5EF4-FFF2-40B4-BE49-F238E27FC236}">
                <a16:creationId xmlns:a16="http://schemas.microsoft.com/office/drawing/2014/main" id="{0F628D67-0DAA-4507-A6B5-2D0EA8C12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638" y="1635806"/>
            <a:ext cx="5306698" cy="4635315"/>
          </a:xfrm>
          <a:prstGeom prst="rect">
            <a:avLst/>
          </a:prstGeom>
          <a:effectLst>
            <a:glow rad="228600">
              <a:schemeClr val="accent2">
                <a:satMod val="175000"/>
                <a:alpha val="40000"/>
              </a:schemeClr>
            </a:glow>
          </a:effectLst>
        </p:spPr>
      </p:pic>
      <p:pic>
        <p:nvPicPr>
          <p:cNvPr id="7" name="Picture 6">
            <a:extLst>
              <a:ext uri="{FF2B5EF4-FFF2-40B4-BE49-F238E27FC236}">
                <a16:creationId xmlns:a16="http://schemas.microsoft.com/office/drawing/2014/main" id="{8F1CA920-693C-4E22-A7B8-B34973D4B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637" y="1635805"/>
            <a:ext cx="5295403" cy="4635315"/>
          </a:xfrm>
          <a:prstGeom prst="rect">
            <a:avLst/>
          </a:prstGeom>
          <a:effectLst>
            <a:glow rad="228600">
              <a:schemeClr val="accent2">
                <a:satMod val="175000"/>
                <a:alpha val="40000"/>
              </a:schemeClr>
            </a:glow>
          </a:effectLst>
        </p:spPr>
      </p:pic>
      <p:pic>
        <p:nvPicPr>
          <p:cNvPr id="11" name="Picture 10">
            <a:extLst>
              <a:ext uri="{FF2B5EF4-FFF2-40B4-BE49-F238E27FC236}">
                <a16:creationId xmlns:a16="http://schemas.microsoft.com/office/drawing/2014/main" id="{11E78B4D-D926-4E65-9C82-09AD16B3D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60" y="1635805"/>
            <a:ext cx="5397500" cy="4635315"/>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45027951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vertic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fltVal val="0"/>
                                          </p:val>
                                        </p:tav>
                                        <p:tav tm="100000">
                                          <p:val>
                                            <p:strVal val="#ppt_w"/>
                                          </p:val>
                                        </p:tav>
                                      </p:tavLst>
                                    </p:anim>
                                    <p:anim calcmode="lin" valueType="num">
                                      <p:cBhvr>
                                        <p:cTn id="30" dur="1000" fill="hold"/>
                                        <p:tgtEl>
                                          <p:spTgt spid="7"/>
                                        </p:tgtEl>
                                        <p:attrNameLst>
                                          <p:attrName>ppt_h</p:attrName>
                                        </p:attrNameLst>
                                      </p:cBhvr>
                                      <p:tavLst>
                                        <p:tav tm="0">
                                          <p:val>
                                            <p:fltVal val="0"/>
                                          </p:val>
                                        </p:tav>
                                        <p:tav tm="100000">
                                          <p:val>
                                            <p:strVal val="#ppt_h"/>
                                          </p:val>
                                        </p:tav>
                                      </p:tavLst>
                                    </p:anim>
                                    <p:anim calcmode="lin" valueType="num">
                                      <p:cBhvr>
                                        <p:cTn id="31" dur="1000" fill="hold"/>
                                        <p:tgtEl>
                                          <p:spTgt spid="7"/>
                                        </p:tgtEl>
                                        <p:attrNameLst>
                                          <p:attrName>style.rotation</p:attrName>
                                        </p:attrNameLst>
                                      </p:cBhvr>
                                      <p:tavLst>
                                        <p:tav tm="0">
                                          <p:val>
                                            <p:fltVal val="90"/>
                                          </p:val>
                                        </p:tav>
                                        <p:tav tm="100000">
                                          <p:val>
                                            <p:fltVal val="0"/>
                                          </p:val>
                                        </p:tav>
                                      </p:tavLst>
                                    </p:anim>
                                    <p:animEffect transition="in" filter="fade">
                                      <p:cBhvr>
                                        <p:cTn id="32" dur="1000"/>
                                        <p:tgtEl>
                                          <p:spTgt spid="7"/>
                                        </p:tgtEl>
                                      </p:cBhvr>
                                    </p:animEffect>
                                  </p:childTnLst>
                                </p:cTn>
                              </p:par>
                              <p:par>
                                <p:cTn id="33" presetID="1" presetClass="exit" presetSubtype="0" fill="hold" nodeType="withEffect">
                                  <p:stCondLst>
                                    <p:cond delay="0"/>
                                  </p:stCondLst>
                                  <p:childTnLst>
                                    <p:set>
                                      <p:cBhvr>
                                        <p:cTn id="3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893ECC-FD82-49B4-BA7C-12D1017FA67B}"/>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Performance evaluation</a:t>
            </a:r>
          </a:p>
        </p:txBody>
      </p:sp>
      <p:sp>
        <p:nvSpPr>
          <p:cNvPr id="5" name="Content Placeholder 2">
            <a:extLst>
              <a:ext uri="{FF2B5EF4-FFF2-40B4-BE49-F238E27FC236}">
                <a16:creationId xmlns:a16="http://schemas.microsoft.com/office/drawing/2014/main" id="{3A810694-C441-4E7F-B97B-A8D8E0EECDB8}"/>
              </a:ext>
            </a:extLst>
          </p:cNvPr>
          <p:cNvSpPr>
            <a:spLocks noGrp="1"/>
          </p:cNvSpPr>
          <p:nvPr>
            <p:ph idx="1"/>
          </p:nvPr>
        </p:nvSpPr>
        <p:spPr>
          <a:xfrm>
            <a:off x="565664" y="842551"/>
            <a:ext cx="11060672" cy="572107"/>
          </a:xfrm>
        </p:spPr>
        <p:txBody>
          <a:bodyPr>
            <a:noAutofit/>
          </a:bodyPr>
          <a:lstStyle/>
          <a:p>
            <a:pPr marL="0" indent="0">
              <a:buNone/>
            </a:pPr>
            <a:r>
              <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D.  Dumbbell</a:t>
            </a:r>
          </a:p>
          <a:p>
            <a:pPr marL="0" indent="0">
              <a:buNone/>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pic>
        <p:nvPicPr>
          <p:cNvPr id="8" name="Picture 7">
            <a:extLst>
              <a:ext uri="{FF2B5EF4-FFF2-40B4-BE49-F238E27FC236}">
                <a16:creationId xmlns:a16="http://schemas.microsoft.com/office/drawing/2014/main" id="{A5E020D1-78DF-40AB-9501-D06CF4A5E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57" y="1563296"/>
            <a:ext cx="4363124" cy="4651277"/>
          </a:xfrm>
          <a:prstGeom prst="rect">
            <a:avLst/>
          </a:prstGeom>
          <a:effectLst>
            <a:glow rad="228600">
              <a:schemeClr val="accent2">
                <a:satMod val="175000"/>
                <a:alpha val="40000"/>
              </a:schemeClr>
            </a:glow>
          </a:effectLst>
        </p:spPr>
      </p:pic>
      <p:pic>
        <p:nvPicPr>
          <p:cNvPr id="6" name="Picture 5">
            <a:extLst>
              <a:ext uri="{FF2B5EF4-FFF2-40B4-BE49-F238E27FC236}">
                <a16:creationId xmlns:a16="http://schemas.microsoft.com/office/drawing/2014/main" id="{7725F3F1-5F5C-4444-B2EF-D89FF02CD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062" y="1563295"/>
            <a:ext cx="5663655" cy="4651277"/>
          </a:xfrm>
          <a:prstGeom prst="rect">
            <a:avLst/>
          </a:prstGeom>
          <a:effectLst>
            <a:glow rad="228600">
              <a:schemeClr val="accent2">
                <a:satMod val="175000"/>
                <a:alpha val="40000"/>
              </a:schemeClr>
            </a:glow>
          </a:effectLst>
        </p:spPr>
      </p:pic>
      <p:pic>
        <p:nvPicPr>
          <p:cNvPr id="11" name="Picture 10">
            <a:extLst>
              <a:ext uri="{FF2B5EF4-FFF2-40B4-BE49-F238E27FC236}">
                <a16:creationId xmlns:a16="http://schemas.microsoft.com/office/drawing/2014/main" id="{51FF3A16-4EFC-4362-859E-20719DAC9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835" y="1563295"/>
            <a:ext cx="5672882" cy="4651277"/>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421916636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 calcmode="lin" valueType="num">
                                      <p:cBhvr>
                                        <p:cTn id="18" dur="1000" fill="hold"/>
                                        <p:tgtEl>
                                          <p:spTgt spid="8"/>
                                        </p:tgtEl>
                                        <p:attrNameLst>
                                          <p:attrName>style.rotation</p:attrName>
                                        </p:attrNameLst>
                                      </p:cBhvr>
                                      <p:tavLst>
                                        <p:tav tm="0">
                                          <p:val>
                                            <p:fltVal val="90"/>
                                          </p:val>
                                        </p:tav>
                                        <p:tav tm="100000">
                                          <p:val>
                                            <p:fltVal val="0"/>
                                          </p:val>
                                        </p:tav>
                                      </p:tavLst>
                                    </p:anim>
                                    <p:animEffect transition="in" filter="fade">
                                      <p:cBhvr>
                                        <p:cTn id="19" dur="1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ppt_w</p:attrName>
                                        </p:attrNameLst>
                                      </p:cBhvr>
                                      <p:tavLst>
                                        <p:tav tm="0">
                                          <p:val>
                                            <p:fltVal val="0"/>
                                          </p:val>
                                        </p:tav>
                                        <p:tav tm="100000">
                                          <p:val>
                                            <p:strVal val="#ppt_w"/>
                                          </p:val>
                                        </p:tav>
                                      </p:tavLst>
                                    </p:anim>
                                    <p:anim calcmode="lin" valueType="num">
                                      <p:cBhvr>
                                        <p:cTn id="33" dur="1000" fill="hold"/>
                                        <p:tgtEl>
                                          <p:spTgt spid="11"/>
                                        </p:tgtEl>
                                        <p:attrNameLst>
                                          <p:attrName>ppt_h</p:attrName>
                                        </p:attrNameLst>
                                      </p:cBhvr>
                                      <p:tavLst>
                                        <p:tav tm="0">
                                          <p:val>
                                            <p:fltVal val="0"/>
                                          </p:val>
                                        </p:tav>
                                        <p:tav tm="100000">
                                          <p:val>
                                            <p:strVal val="#ppt_h"/>
                                          </p:val>
                                        </p:tav>
                                      </p:tavLst>
                                    </p:anim>
                                    <p:anim calcmode="lin" valueType="num">
                                      <p:cBhvr>
                                        <p:cTn id="34" dur="1000" fill="hold"/>
                                        <p:tgtEl>
                                          <p:spTgt spid="11"/>
                                        </p:tgtEl>
                                        <p:attrNameLst>
                                          <p:attrName>style.rotation</p:attrName>
                                        </p:attrNameLst>
                                      </p:cBhvr>
                                      <p:tavLst>
                                        <p:tav tm="0">
                                          <p:val>
                                            <p:fltVal val="90"/>
                                          </p:val>
                                        </p:tav>
                                        <p:tav tm="100000">
                                          <p:val>
                                            <p:fltVal val="0"/>
                                          </p:val>
                                        </p:tav>
                                      </p:tavLst>
                                    </p:anim>
                                    <p:animEffect transition="in" filter="fade">
                                      <p:cBhvr>
                                        <p:cTn id="35" dur="1000"/>
                                        <p:tgtEl>
                                          <p:spTgt spid="11"/>
                                        </p:tgtEl>
                                      </p:cBhvr>
                                    </p:animEffect>
                                  </p:childTnLst>
                                </p:cTn>
                              </p:par>
                              <p:par>
                                <p:cTn id="36" presetID="1" presetClass="exit" presetSubtype="0" fill="hold"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893ECC-FD82-49B4-BA7C-12D1017FA67B}"/>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Performance evaluation</a:t>
            </a:r>
          </a:p>
        </p:txBody>
      </p:sp>
      <p:sp>
        <p:nvSpPr>
          <p:cNvPr id="5" name="Content Placeholder 2">
            <a:extLst>
              <a:ext uri="{FF2B5EF4-FFF2-40B4-BE49-F238E27FC236}">
                <a16:creationId xmlns:a16="http://schemas.microsoft.com/office/drawing/2014/main" id="{3A810694-C441-4E7F-B97B-A8D8E0EECDB8}"/>
              </a:ext>
            </a:extLst>
          </p:cNvPr>
          <p:cNvSpPr>
            <a:spLocks noGrp="1"/>
          </p:cNvSpPr>
          <p:nvPr>
            <p:ph idx="1"/>
          </p:nvPr>
        </p:nvSpPr>
        <p:spPr>
          <a:xfrm>
            <a:off x="565664" y="842551"/>
            <a:ext cx="11060672" cy="572107"/>
          </a:xfrm>
        </p:spPr>
        <p:txBody>
          <a:bodyPr>
            <a:noAutofit/>
          </a:bodyPr>
          <a:lstStyle/>
          <a:p>
            <a:pPr marL="0" indent="0">
              <a:buNone/>
            </a:pPr>
            <a:r>
              <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E.  Squeezing A Ball</a:t>
            </a:r>
          </a:p>
          <a:p>
            <a:pPr marL="0" indent="0">
              <a:buNone/>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pic>
        <p:nvPicPr>
          <p:cNvPr id="7" name="Picture 2" descr="Virtual Reality Stroke Rehab Sees Real-World Results">
            <a:extLst>
              <a:ext uri="{FF2B5EF4-FFF2-40B4-BE49-F238E27FC236}">
                <a16:creationId xmlns:a16="http://schemas.microsoft.com/office/drawing/2014/main" id="{05201860-8813-44CC-A941-0CD2F167F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64" y="1581437"/>
            <a:ext cx="5130800" cy="4643295"/>
          </a:xfrm>
          <a:prstGeom prst="rect">
            <a:avLst/>
          </a:prstGeom>
          <a:noFill/>
          <a:effectLst>
            <a:glow rad="1016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F42E2DD-36F1-43A9-98D6-FD6D4C0CB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916" y="1581436"/>
            <a:ext cx="5595451" cy="4643295"/>
          </a:xfrm>
          <a:prstGeom prst="rect">
            <a:avLst/>
          </a:prstGeom>
          <a:effectLst>
            <a:glow rad="228600">
              <a:schemeClr val="accent2">
                <a:satMod val="175000"/>
                <a:alpha val="40000"/>
              </a:schemeClr>
            </a:glow>
          </a:effectLst>
        </p:spPr>
      </p:pic>
      <p:pic>
        <p:nvPicPr>
          <p:cNvPr id="10" name="Picture 9">
            <a:extLst>
              <a:ext uri="{FF2B5EF4-FFF2-40B4-BE49-F238E27FC236}">
                <a16:creationId xmlns:a16="http://schemas.microsoft.com/office/drawing/2014/main" id="{3D003183-9EEE-4005-A690-C4FA1374E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110" y="1652504"/>
            <a:ext cx="5469062" cy="4501157"/>
          </a:xfrm>
          <a:prstGeom prst="rect">
            <a:avLst/>
          </a:prstGeom>
          <a:effectLst>
            <a:glow rad="228600">
              <a:schemeClr val="accent2">
                <a:satMod val="175000"/>
                <a:alpha val="40000"/>
              </a:schemeClr>
            </a:glow>
          </a:effectLst>
        </p:spPr>
      </p:pic>
      <p:pic>
        <p:nvPicPr>
          <p:cNvPr id="13" name="Picture 12">
            <a:extLst>
              <a:ext uri="{FF2B5EF4-FFF2-40B4-BE49-F238E27FC236}">
                <a16:creationId xmlns:a16="http://schemas.microsoft.com/office/drawing/2014/main" id="{F35C7E24-98D6-4A8E-81D2-E2844B377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2374" y="1652503"/>
            <a:ext cx="5198266" cy="4501157"/>
          </a:xfrm>
          <a:prstGeom prst="rect">
            <a:avLst/>
          </a:prstGeom>
          <a:effectLst>
            <a:glow rad="228600">
              <a:schemeClr val="accent2">
                <a:satMod val="175000"/>
                <a:alpha val="40000"/>
              </a:schemeClr>
            </a:glow>
          </a:effectLst>
        </p:spPr>
      </p:pic>
      <p:pic>
        <p:nvPicPr>
          <p:cNvPr id="15" name="Picture 14">
            <a:extLst>
              <a:ext uri="{FF2B5EF4-FFF2-40B4-BE49-F238E27FC236}">
                <a16:creationId xmlns:a16="http://schemas.microsoft.com/office/drawing/2014/main" id="{1CE1629D-502E-451B-9CDB-005BF595B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684978"/>
            <a:ext cx="5374640" cy="4501157"/>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8188918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vertic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vertical)">
                                      <p:cBhvr>
                                        <p:cTn id="26" dur="500"/>
                                        <p:tgtEl>
                                          <p:spTgt spid="10"/>
                                        </p:tgtEl>
                                      </p:cBhvr>
                                    </p:animEffec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4" presetClass="entr" presetSubtype="5"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randombar(vertical)">
                                      <p:cBhvr>
                                        <p:cTn id="33" dur="500"/>
                                        <p:tgtEl>
                                          <p:spTgt spid="13"/>
                                        </p:tgtEl>
                                      </p:cBhvr>
                                    </p:animEffect>
                                  </p:childTnLst>
                                </p:cTn>
                              </p:par>
                              <p:par>
                                <p:cTn id="34" presetID="1" presetClass="exit" presetSubtype="0" fill="hold"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vertical)">
                                      <p:cBhvr>
                                        <p:cTn id="40" dur="500"/>
                                        <p:tgtEl>
                                          <p:spTgt spid="15"/>
                                        </p:tgtEl>
                                      </p:cBhvr>
                                    </p:animEffect>
                                  </p:childTnLst>
                                </p:cTn>
                              </p:par>
                              <p:par>
                                <p:cTn id="41" presetID="1" presetClass="exit" presetSubtype="0" fill="hold"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42C77C-F435-4753-8EB4-3BED436F8D89}"/>
              </a:ext>
            </a:extLst>
          </p:cNvPr>
          <p:cNvSpPr>
            <a:spLocks noGrp="1"/>
          </p:cNvSpPr>
          <p:nvPr>
            <p:ph idx="1"/>
          </p:nvPr>
        </p:nvSpPr>
        <p:spPr>
          <a:xfrm>
            <a:off x="294641" y="335280"/>
            <a:ext cx="6959600" cy="6197600"/>
          </a:xfrm>
        </p:spPr>
        <p:txBody>
          <a:bodyPr>
            <a:normAutofit fontScale="92500" lnSpcReduction="10000"/>
          </a:bodyPr>
          <a:lstStyle/>
          <a:p>
            <a:r>
              <a:rPr lang="en-US" dirty="0">
                <a:latin typeface="Footlight MT Light" panose="0204060206030A020304" pitchFamily="18" charset="0"/>
              </a:rPr>
              <a:t>Recently, many research efforts have been put to overcome the current limitations of the haptic hardware technologies for rehabilitation applications.</a:t>
            </a:r>
          </a:p>
          <a:p>
            <a:r>
              <a:rPr lang="en-US" dirty="0">
                <a:latin typeface="Footlight MT Light" panose="0204060206030A020304" pitchFamily="18" charset="0"/>
              </a:rPr>
              <a:t>Despite the limitations of state-of-the-art haptic devices, a huge set of interaction data can be captured and analyzed to derive reference “golden” metrics for normal healthy subjects. </a:t>
            </a:r>
          </a:p>
          <a:p>
            <a:r>
              <a:rPr lang="en-US" dirty="0">
                <a:latin typeface="Footlight MT Light" panose="0204060206030A020304" pitchFamily="18" charset="0"/>
              </a:rPr>
              <a:t>The long-term objective is to develop a Decision Support System, whereby OTs at clinics can evaluate a patient’s performance of exercises carried out at home and accordingly adapt tasks based on the patient’s current capacity. </a:t>
            </a:r>
          </a:p>
          <a:p>
            <a:r>
              <a:rPr lang="en-US" dirty="0">
                <a:latin typeface="Footlight MT Light" panose="0204060206030A020304" pitchFamily="18" charset="0"/>
              </a:rPr>
              <a:t>Although this paper shows the feasibility of this system, further research must be done to get clinically meaningful, consistent, and reliable normative data. We plan to test this framework with 50 normal subjects to derive normative data as a reference metrics to evaluate the patient’s progress. Eventually, we plan to examine the system with stroke patients and examine the effectiveness of the system as a diagnosis tool.</a:t>
            </a:r>
            <a:endParaRPr lang="en-IN" dirty="0">
              <a:latin typeface="Footlight MT Light" panose="0204060206030A020304" pitchFamily="18" charset="0"/>
            </a:endParaRPr>
          </a:p>
        </p:txBody>
      </p:sp>
      <p:pic>
        <p:nvPicPr>
          <p:cNvPr id="3074" name="Picture 2" descr="Conclusion Label Conclusionround Band Sign Conclusion Stamp Stock  Illustration - Download Image Now - iStock">
            <a:extLst>
              <a:ext uri="{FF2B5EF4-FFF2-40B4-BE49-F238E27FC236}">
                <a16:creationId xmlns:a16="http://schemas.microsoft.com/office/drawing/2014/main" id="{76BACC76-F8A1-4E4C-9769-B9D941556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241" y="1508760"/>
            <a:ext cx="4714875" cy="384048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86838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3">
                                            <p:txEl>
                                              <p:pRg st="0" end="0"/>
                                            </p:txEl>
                                          </p:spTgt>
                                        </p:tgtEl>
                                      </p:cBhvr>
                                    </p:animEffect>
                                    <p:animScale>
                                      <p:cBhvr>
                                        <p:cTn id="14" dur="250" autoRev="1" fill="hold"/>
                                        <p:tgtEl>
                                          <p:spTgt spid="3">
                                            <p:txEl>
                                              <p:pRg st="0" end="0"/>
                                            </p:txEl>
                                          </p:spTgt>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500" tmFilter="0, 0; .2, .5; .8, .5; 1, 0"/>
                                        <p:tgtEl>
                                          <p:spTgt spid="3">
                                            <p:txEl>
                                              <p:pRg st="1" end="1"/>
                                            </p:txEl>
                                          </p:spTgt>
                                        </p:tgtEl>
                                      </p:cBhvr>
                                    </p:animEffect>
                                    <p:animScale>
                                      <p:cBhvr>
                                        <p:cTn id="19" dur="250" autoRev="1" fill="hold"/>
                                        <p:tgtEl>
                                          <p:spTgt spid="3">
                                            <p:txEl>
                                              <p:pRg st="1" end="1"/>
                                            </p:txEl>
                                          </p:spTgt>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3">
                                            <p:txEl>
                                              <p:pRg st="2" end="2"/>
                                            </p:txEl>
                                          </p:spTgt>
                                        </p:tgtEl>
                                      </p:cBhvr>
                                    </p:animEffect>
                                    <p:animScale>
                                      <p:cBhvr>
                                        <p:cTn id="24" dur="250" autoRev="1" fill="hold"/>
                                        <p:tgtEl>
                                          <p:spTgt spid="3">
                                            <p:txEl>
                                              <p:pRg st="2" end="2"/>
                                            </p:txEl>
                                          </p:spTgt>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3">
                                            <p:txEl>
                                              <p:pRg st="3" end="3"/>
                                            </p:txEl>
                                          </p:spTgt>
                                        </p:tgtEl>
                                      </p:cBhvr>
                                    </p:animEffect>
                                    <p:animScale>
                                      <p:cBhvr>
                                        <p:cTn id="29" dur="250" autoRev="1" fill="hold"/>
                                        <p:tgtEl>
                                          <p:spTgt spid="3">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799F-7220-47CF-BE29-1C4A6864E21F}"/>
              </a:ext>
            </a:extLst>
          </p:cNvPr>
          <p:cNvSpPr>
            <a:spLocks noGrp="1"/>
          </p:cNvSpPr>
          <p:nvPr>
            <p:ph type="title"/>
          </p:nvPr>
        </p:nvSpPr>
        <p:spPr>
          <a:xfrm>
            <a:off x="919119" y="408510"/>
            <a:ext cx="10353761" cy="987672"/>
          </a:xfrm>
        </p:spPr>
        <p:txBody>
          <a:bodyPr/>
          <a:lstStyle/>
          <a:p>
            <a:r>
              <a:rPr lang="en-US" sz="4000"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Objectives</a:t>
            </a:r>
            <a:endParaRPr lang="en-IN" spc="300" dirty="0">
              <a:effectLst>
                <a:glow rad="63500">
                  <a:schemeClr val="accent6">
                    <a:satMod val="175000"/>
                    <a:alpha val="40000"/>
                  </a:schemeClr>
                </a:glow>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E2EB58D-0EFA-4BE2-B2E8-0E15E6A9476E}"/>
              </a:ext>
            </a:extLst>
          </p:cNvPr>
          <p:cNvSpPr>
            <a:spLocks noGrp="1"/>
          </p:cNvSpPr>
          <p:nvPr>
            <p:ph idx="1"/>
          </p:nvPr>
        </p:nvSpPr>
        <p:spPr>
          <a:xfrm>
            <a:off x="3968955" y="1396182"/>
            <a:ext cx="8142929" cy="4945624"/>
          </a:xfrm>
        </p:spPr>
        <p:txBody>
          <a:bodyPr>
            <a:noAutofit/>
          </a:bodyPr>
          <a:lstStyle/>
          <a:p>
            <a:r>
              <a:rPr lang="en-IN" sz="2200" dirty="0">
                <a:ln>
                  <a:solidFill>
                    <a:schemeClr val="tx1">
                      <a:lumMod val="75000"/>
                    </a:schemeClr>
                  </a:solidFill>
                </a:ln>
                <a:latin typeface="Footlight MT Light" panose="0204060206030A020304" pitchFamily="18" charset="0"/>
              </a:rPr>
              <a:t>Know what I am talking about somewhat i.e. breakdown of the topic.</a:t>
            </a:r>
          </a:p>
          <a:p>
            <a:r>
              <a:rPr lang="en-US" sz="2200" dirty="0">
                <a:ln>
                  <a:solidFill>
                    <a:schemeClr val="tx1">
                      <a:lumMod val="75000"/>
                    </a:schemeClr>
                  </a:solidFill>
                </a:ln>
                <a:latin typeface="Footlight MT Light" panose="0204060206030A020304" pitchFamily="18" charset="0"/>
              </a:rPr>
              <a:t>Review related work in the field of haptic virtual rehabilitation and highlight how our work is differentiated from others.</a:t>
            </a:r>
          </a:p>
          <a:p>
            <a:r>
              <a:rPr lang="en-US" sz="2200" dirty="0">
                <a:ln>
                  <a:solidFill>
                    <a:schemeClr val="tx1">
                      <a:lumMod val="75000"/>
                    </a:schemeClr>
                  </a:solidFill>
                </a:ln>
                <a:latin typeface="Footlight MT Light" panose="0204060206030A020304" pitchFamily="18" charset="0"/>
              </a:rPr>
              <a:t> Introduces the designed framework and its software architecture.</a:t>
            </a:r>
          </a:p>
          <a:p>
            <a:r>
              <a:rPr lang="en-US" sz="2200" dirty="0">
                <a:ln>
                  <a:solidFill>
                    <a:schemeClr val="tx1">
                      <a:lumMod val="75000"/>
                    </a:schemeClr>
                  </a:solidFill>
                </a:ln>
                <a:latin typeface="Footlight MT Light" panose="0204060206030A020304" pitchFamily="18" charset="0"/>
              </a:rPr>
              <a:t>The five task-oriented exercises are described.</a:t>
            </a:r>
          </a:p>
          <a:p>
            <a:r>
              <a:rPr lang="en-US" sz="2200" dirty="0">
                <a:ln>
                  <a:solidFill>
                    <a:schemeClr val="tx1">
                      <a:lumMod val="75000"/>
                    </a:schemeClr>
                  </a:solidFill>
                </a:ln>
                <a:latin typeface="Footlight MT Light" panose="0204060206030A020304" pitchFamily="18" charset="0"/>
              </a:rPr>
              <a:t> Elaborate the quantitative diagnosis analysis to evaluate the patient’s state using the recorded haptic data.</a:t>
            </a:r>
          </a:p>
          <a:p>
            <a:r>
              <a:rPr lang="en-US" sz="2200" dirty="0">
                <a:ln>
                  <a:solidFill>
                    <a:schemeClr val="tx1">
                      <a:lumMod val="75000"/>
                    </a:schemeClr>
                  </a:solidFill>
                </a:ln>
                <a:latin typeface="Footlight MT Light" panose="0204060206030A020304" pitchFamily="18" charset="0"/>
              </a:rPr>
              <a:t>Conclusion.</a:t>
            </a:r>
            <a:endParaRPr lang="en-IN" sz="2200" dirty="0">
              <a:ln>
                <a:solidFill>
                  <a:schemeClr val="tx1">
                    <a:lumMod val="75000"/>
                  </a:schemeClr>
                </a:solidFill>
              </a:ln>
              <a:latin typeface="Footlight MT Light" panose="0204060206030A020304" pitchFamily="18" charset="0"/>
            </a:endParaRPr>
          </a:p>
          <a:p>
            <a:endParaRPr lang="en-IN" sz="2200" dirty="0">
              <a:ln>
                <a:solidFill>
                  <a:schemeClr val="tx1">
                    <a:lumMod val="75000"/>
                  </a:schemeClr>
                </a:solidFill>
              </a:ln>
              <a:latin typeface="Footlight MT Light" panose="0204060206030A020304" pitchFamily="18" charset="0"/>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1CF5C83-9B61-4533-ACAD-400C9CD29AF2}"/>
                  </a:ext>
                </a:extLst>
              </p:cNvPr>
              <p:cNvGraphicFramePr>
                <a:graphicFrameLocks noChangeAspect="1"/>
              </p:cNvGraphicFramePr>
              <p:nvPr>
                <p:extLst>
                  <p:ext uri="{D42A27DB-BD31-4B8C-83A1-F6EECF244321}">
                    <p14:modId xmlns:p14="http://schemas.microsoft.com/office/powerpoint/2010/main" val="1208434849"/>
                  </p:ext>
                </p:extLst>
              </p:nvPr>
            </p:nvGraphicFramePr>
            <p:xfrm>
              <a:off x="283316" y="1936956"/>
              <a:ext cx="3410530" cy="3342966"/>
            </p:xfrm>
            <a:graphic>
              <a:graphicData uri="http://schemas.microsoft.com/office/powerpoint/2016/slidezoom">
                <pslz:sldZm>
                  <pslz:sldZmObj sldId="268" cId="153491007">
                    <pslz:zmPr id="{FD0297EE-40E4-4655-B7DD-FC76A35AEF3E}" returnToParent="0" imageType="cover" transitionDur="1000">
                      <p166:blipFill xmlns:p166="http://schemas.microsoft.com/office/powerpoint/2016/6/main">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166:blipFill>
                      <p166:spPr xmlns:p166="http://schemas.microsoft.com/office/powerpoint/2016/6/main">
                        <a:xfrm>
                          <a:off x="0" y="0"/>
                          <a:ext cx="3410530" cy="3342966"/>
                        </a:xfrm>
                        <a:prstGeom prst="ellipse">
                          <a:avLst/>
                        </a:prstGeom>
                        <a:ln>
                          <a:noFill/>
                        </a:ln>
                        <a:effectLst>
                          <a:softEdge rad="112500"/>
                        </a:effectLst>
                      </p166:spPr>
                    </pslz:zmPr>
                  </pslz:sldZmObj>
                </pslz:sldZm>
              </a:graphicData>
            </a:graphic>
          </p:graphicFrame>
        </mc:Choice>
        <mc:Fallback xmlns="">
          <p:pic>
            <p:nvPicPr>
              <p:cNvPr id="11" name="Slide Zoom 10">
                <a:hlinkClick r:id="rId4" action="ppaction://hlinksldjump"/>
                <a:extLst>
                  <a:ext uri="{FF2B5EF4-FFF2-40B4-BE49-F238E27FC236}">
                    <a16:creationId xmlns:a16="http://schemas.microsoft.com/office/drawing/2014/main" id="{21CF5C83-9B61-4533-ACAD-400C9CD29AF2}"/>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83316" y="1936956"/>
                <a:ext cx="3410530" cy="3342966"/>
              </a:xfrm>
              <a:prstGeom prst="ellipse">
                <a:avLst/>
              </a:prstGeom>
              <a:ln>
                <a:noFill/>
              </a:ln>
              <a:effectLst>
                <a:softEdge rad="112500"/>
              </a:effectLst>
            </p:spPr>
          </p:pic>
        </mc:Fallback>
      </mc:AlternateContent>
    </p:spTree>
    <p:extLst>
      <p:ext uri="{BB962C8B-B14F-4D97-AF65-F5344CB8AC3E}">
        <p14:creationId xmlns:p14="http://schemas.microsoft.com/office/powerpoint/2010/main" val="342236029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0.25417 -0.00162 L -4.16667E-7 -3.7037E-6 " pathEditMode="relative" rAng="0" ptsTypes="AA">
                                      <p:cBhvr>
                                        <p:cTn id="9" dur="2000" fill="hold"/>
                                        <p:tgtEl>
                                          <p:spTgt spid="11"/>
                                        </p:tgtEl>
                                        <p:attrNameLst>
                                          <p:attrName>ppt_x</p:attrName>
                                          <p:attrName>ppt_y</p:attrName>
                                        </p:attrNameLst>
                                      </p:cBhvr>
                                      <p:rCtr x="12708" y="69"/>
                                    </p:animMotion>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diamond(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2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circle(in)">
                                      <p:cBhvr>
                                        <p:cTn id="24" dur="2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circle(in)">
                                      <p:cBhvr>
                                        <p:cTn id="29" dur="2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circle(in)">
                                      <p:cBhvr>
                                        <p:cTn id="34" dur="2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circle(in)">
                                      <p:cBhvr>
                                        <p:cTn id="39"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36EEA3D-8909-49E4-B00E-4FA8D2BFC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1577" y="1838633"/>
            <a:ext cx="1691456" cy="2023886"/>
          </a:xfrm>
          <a:prstGeom prst="rect">
            <a:avLst/>
          </a:prstGeom>
          <a:noFill/>
        </p:spPr>
      </p:pic>
      <p:sp>
        <p:nvSpPr>
          <p:cNvPr id="6" name="Title 1">
            <a:extLst>
              <a:ext uri="{FF2B5EF4-FFF2-40B4-BE49-F238E27FC236}">
                <a16:creationId xmlns:a16="http://schemas.microsoft.com/office/drawing/2014/main" id="{F464C667-3895-485F-A29D-3F9B0BD96F31}"/>
              </a:ext>
            </a:extLst>
          </p:cNvPr>
          <p:cNvSpPr>
            <a:spLocks noGrp="1"/>
          </p:cNvSpPr>
          <p:nvPr>
            <p:ph type="title"/>
          </p:nvPr>
        </p:nvSpPr>
        <p:spPr>
          <a:xfrm>
            <a:off x="914400" y="609601"/>
            <a:ext cx="10353675" cy="1229032"/>
          </a:xfrm>
        </p:spPr>
        <p:txBody>
          <a:bodyPr>
            <a:normAutofit/>
          </a:bodyPr>
          <a:lstStyle/>
          <a:p>
            <a:r>
              <a:rPr lang="en-US"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 </a:t>
            </a:r>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credit where its due</a:t>
            </a:r>
          </a:p>
        </p:txBody>
      </p:sp>
      <p:pic>
        <p:nvPicPr>
          <p:cNvPr id="10" name="Picture 9">
            <a:extLst>
              <a:ext uri="{FF2B5EF4-FFF2-40B4-BE49-F238E27FC236}">
                <a16:creationId xmlns:a16="http://schemas.microsoft.com/office/drawing/2014/main" id="{80F65B25-AB0F-4139-BAAB-6EEC36F19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951" y="1838633"/>
            <a:ext cx="1686571" cy="2023886"/>
          </a:xfrm>
          <a:prstGeom prst="rect">
            <a:avLst/>
          </a:prstGeom>
        </p:spPr>
      </p:pic>
      <p:pic>
        <p:nvPicPr>
          <p:cNvPr id="12" name="Picture 11">
            <a:extLst>
              <a:ext uri="{FF2B5EF4-FFF2-40B4-BE49-F238E27FC236}">
                <a16:creationId xmlns:a16="http://schemas.microsoft.com/office/drawing/2014/main" id="{5A2D3443-FB98-4E51-80AB-C911B4987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8379" y="1838633"/>
            <a:ext cx="1715485" cy="2023886"/>
          </a:xfrm>
          <a:prstGeom prst="rect">
            <a:avLst/>
          </a:prstGeom>
        </p:spPr>
      </p:pic>
      <p:pic>
        <p:nvPicPr>
          <p:cNvPr id="14" name="Picture 13">
            <a:extLst>
              <a:ext uri="{FF2B5EF4-FFF2-40B4-BE49-F238E27FC236}">
                <a16:creationId xmlns:a16="http://schemas.microsoft.com/office/drawing/2014/main" id="{D9CD92B1-4BAB-48A9-BC48-109C92C22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0409" y="4216126"/>
            <a:ext cx="1724954" cy="2032273"/>
          </a:xfrm>
          <a:prstGeom prst="rect">
            <a:avLst/>
          </a:prstGeom>
        </p:spPr>
      </p:pic>
      <p:pic>
        <p:nvPicPr>
          <p:cNvPr id="16" name="Picture 15">
            <a:extLst>
              <a:ext uri="{FF2B5EF4-FFF2-40B4-BE49-F238E27FC236}">
                <a16:creationId xmlns:a16="http://schemas.microsoft.com/office/drawing/2014/main" id="{C944F605-A5CB-4BAF-B123-4834EB605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492" y="4216126"/>
            <a:ext cx="1701237" cy="2023886"/>
          </a:xfrm>
          <a:prstGeom prst="rect">
            <a:avLst/>
          </a:prstGeom>
        </p:spPr>
      </p:pic>
      <p:sp>
        <p:nvSpPr>
          <p:cNvPr id="2" name="TextBox 1">
            <a:extLst>
              <a:ext uri="{FF2B5EF4-FFF2-40B4-BE49-F238E27FC236}">
                <a16:creationId xmlns:a16="http://schemas.microsoft.com/office/drawing/2014/main" id="{37146853-16F4-4C58-A666-C5ED6C6FD6DF}"/>
              </a:ext>
            </a:extLst>
          </p:cNvPr>
          <p:cNvSpPr txBox="1"/>
          <p:nvPr/>
        </p:nvSpPr>
        <p:spPr>
          <a:xfrm flipH="1">
            <a:off x="890424" y="3982064"/>
            <a:ext cx="1862608" cy="461665"/>
          </a:xfrm>
          <a:prstGeom prst="rect">
            <a:avLst/>
          </a:prstGeom>
          <a:noFill/>
        </p:spPr>
        <p:txBody>
          <a:bodyPr wrap="square" rtlCol="0">
            <a:spAutoFit/>
          </a:bodyPr>
          <a:lstStyle/>
          <a:p>
            <a:pPr algn="ctr"/>
            <a:r>
              <a:rPr lang="en-IN" sz="23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Atif </a:t>
            </a:r>
            <a:r>
              <a:rPr lang="en-IN" sz="2300" b="1"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Alamri</a:t>
            </a:r>
            <a:endParaRPr lang="en-IN" sz="23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sp>
        <p:nvSpPr>
          <p:cNvPr id="3" name="TextBox 2">
            <a:extLst>
              <a:ext uri="{FF2B5EF4-FFF2-40B4-BE49-F238E27FC236}">
                <a16:creationId xmlns:a16="http://schemas.microsoft.com/office/drawing/2014/main" id="{A01FF0D8-78D1-4B33-BAD4-7111247244FF}"/>
              </a:ext>
            </a:extLst>
          </p:cNvPr>
          <p:cNvSpPr txBox="1"/>
          <p:nvPr/>
        </p:nvSpPr>
        <p:spPr>
          <a:xfrm>
            <a:off x="5032843" y="3920508"/>
            <a:ext cx="2058974" cy="461665"/>
          </a:xfrm>
          <a:prstGeom prst="rect">
            <a:avLst/>
          </a:prstGeom>
          <a:noFill/>
        </p:spPr>
        <p:txBody>
          <a:bodyPr wrap="square" rtlCol="0">
            <a:spAutoFit/>
          </a:bodyPr>
          <a:lstStyle/>
          <a:p>
            <a:pPr algn="ctr"/>
            <a:r>
              <a:rPr lang="en-IN" sz="2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Mohamad Eid</a:t>
            </a:r>
          </a:p>
        </p:txBody>
      </p:sp>
      <p:sp>
        <p:nvSpPr>
          <p:cNvPr id="4" name="TextBox 3">
            <a:extLst>
              <a:ext uri="{FF2B5EF4-FFF2-40B4-BE49-F238E27FC236}">
                <a16:creationId xmlns:a16="http://schemas.microsoft.com/office/drawing/2014/main" id="{315C5D51-9E23-42C1-896A-BA19080380F7}"/>
              </a:ext>
            </a:extLst>
          </p:cNvPr>
          <p:cNvSpPr txBox="1"/>
          <p:nvPr/>
        </p:nvSpPr>
        <p:spPr>
          <a:xfrm>
            <a:off x="8912627" y="3982063"/>
            <a:ext cx="1701237" cy="461665"/>
          </a:xfrm>
          <a:prstGeom prst="rect">
            <a:avLst/>
          </a:prstGeom>
          <a:noFill/>
        </p:spPr>
        <p:txBody>
          <a:bodyPr wrap="square" rtlCol="0">
            <a:spAutoFit/>
          </a:bodyPr>
          <a:lstStyle/>
          <a:p>
            <a:pPr algn="ctr"/>
            <a:r>
              <a:rPr lang="en-IN" sz="2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Rosa </a:t>
            </a:r>
            <a:r>
              <a:rPr lang="en-IN" sz="23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Iglesias</a:t>
            </a:r>
          </a:p>
        </p:txBody>
      </p:sp>
      <p:sp>
        <p:nvSpPr>
          <p:cNvPr id="5" name="TextBox 4">
            <a:extLst>
              <a:ext uri="{FF2B5EF4-FFF2-40B4-BE49-F238E27FC236}">
                <a16:creationId xmlns:a16="http://schemas.microsoft.com/office/drawing/2014/main" id="{AF363777-5FB9-4400-8B77-4051285DF9F0}"/>
              </a:ext>
            </a:extLst>
          </p:cNvPr>
          <p:cNvSpPr txBox="1"/>
          <p:nvPr/>
        </p:nvSpPr>
        <p:spPr>
          <a:xfrm>
            <a:off x="334544" y="5228069"/>
            <a:ext cx="2838385" cy="800219"/>
          </a:xfrm>
          <a:prstGeom prst="rect">
            <a:avLst/>
          </a:prstGeom>
          <a:noFill/>
        </p:spPr>
        <p:txBody>
          <a:bodyPr wrap="square" rtlCol="0">
            <a:spAutoFit/>
          </a:bodyPr>
          <a:lstStyle/>
          <a:p>
            <a:pPr algn="ctr"/>
            <a:r>
              <a:rPr lang="en-IN" sz="2300" b="1"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Abdulmotaleb</a:t>
            </a:r>
            <a:r>
              <a:rPr lang="en-IN" sz="23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 El </a:t>
            </a:r>
            <a:r>
              <a:rPr lang="en-IN" sz="2300" b="1"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Saddik</a:t>
            </a:r>
            <a:endParaRPr lang="en-IN" sz="23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sp>
        <p:nvSpPr>
          <p:cNvPr id="7" name="TextBox 6">
            <a:extLst>
              <a:ext uri="{FF2B5EF4-FFF2-40B4-BE49-F238E27FC236}">
                <a16:creationId xmlns:a16="http://schemas.microsoft.com/office/drawing/2014/main" id="{2E525D27-E2C5-46A9-919A-3F451DB9A25F}"/>
              </a:ext>
            </a:extLst>
          </p:cNvPr>
          <p:cNvSpPr txBox="1"/>
          <p:nvPr/>
        </p:nvSpPr>
        <p:spPr>
          <a:xfrm>
            <a:off x="8912627" y="5181902"/>
            <a:ext cx="2944829" cy="400110"/>
          </a:xfrm>
          <a:prstGeom prst="rect">
            <a:avLst/>
          </a:prstGeom>
          <a:noFill/>
        </p:spPr>
        <p:txBody>
          <a:bodyPr wrap="square" rtlCol="0">
            <a:spAutoFit/>
          </a:bodyPr>
          <a:lstStyle/>
          <a:p>
            <a:pPr algn="ctr"/>
            <a:r>
              <a:rPr lang="en-IN"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Shervin </a:t>
            </a:r>
            <a:r>
              <a:rPr lang="en-IN" sz="2000" b="1"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Shirmohammadi</a:t>
            </a:r>
            <a:endParaRPr lang="en-IN" sz="2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spTree>
    <p:extLst>
      <p:ext uri="{BB962C8B-B14F-4D97-AF65-F5344CB8AC3E}">
        <p14:creationId xmlns:p14="http://schemas.microsoft.com/office/powerpoint/2010/main" val="58053602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10"/>
                                        </p:tgtEl>
                                      </p:cBhvr>
                                    </p:animEffect>
                                    <p:animScale>
                                      <p:cBhvr>
                                        <p:cTn id="15" dur="250" autoRev="1" fill="hold"/>
                                        <p:tgtEl>
                                          <p:spTgt spid="10"/>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12"/>
                                        </p:tgtEl>
                                      </p:cBhvr>
                                    </p:animEffect>
                                    <p:animScale>
                                      <p:cBhvr>
                                        <p:cTn id="23" dur="250" autoRev="1" fill="hold"/>
                                        <p:tgtEl>
                                          <p:spTgt spid="12"/>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4"/>
                                        </p:tgtEl>
                                      </p:cBhvr>
                                    </p:animEffect>
                                    <p:animScale>
                                      <p:cBhvr>
                                        <p:cTn id="26" dur="250" autoRev="1" fill="hold"/>
                                        <p:tgtEl>
                                          <p:spTgt spid="4"/>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14"/>
                                        </p:tgtEl>
                                      </p:cBhvr>
                                    </p:animEffect>
                                    <p:animScale>
                                      <p:cBhvr>
                                        <p:cTn id="31" dur="250" autoRev="1" fill="hold"/>
                                        <p:tgtEl>
                                          <p:spTgt spid="14"/>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5"/>
                                        </p:tgtEl>
                                      </p:cBhvr>
                                    </p:animEffect>
                                    <p:animScale>
                                      <p:cBhvr>
                                        <p:cTn id="34" dur="250" autoRev="1" fill="hold"/>
                                        <p:tgtEl>
                                          <p:spTgt spid="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6"/>
                                        </p:tgtEl>
                                      </p:cBhvr>
                                    </p:animEffect>
                                    <p:animScale>
                                      <p:cBhvr>
                                        <p:cTn id="39" dur="250" autoRev="1" fill="hold"/>
                                        <p:tgtEl>
                                          <p:spTgt spid="16"/>
                                        </p:tgtEl>
                                      </p:cBhvr>
                                      <p:by x="105000" y="105000"/>
                                    </p:animScale>
                                  </p:childTnLst>
                                </p:cTn>
                              </p:par>
                              <p:par>
                                <p:cTn id="40" presetID="26" presetClass="emph" presetSubtype="0" fill="hold" grpId="0" nodeType="withEffect">
                                  <p:stCondLst>
                                    <p:cond delay="0"/>
                                  </p:stCondLst>
                                  <p:childTnLst>
                                    <p:animEffect transition="out" filter="fade">
                                      <p:cBhvr>
                                        <p:cTn id="41" dur="500" tmFilter="0, 0; .2, .5; .8, .5; 1, 0"/>
                                        <p:tgtEl>
                                          <p:spTgt spid="7"/>
                                        </p:tgtEl>
                                      </p:cBhvr>
                                    </p:animEffect>
                                    <p:animScale>
                                      <p:cBhvr>
                                        <p:cTn id="4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FB6926-47B1-41CC-AC87-A52ABAC30DD1}"/>
              </a:ext>
            </a:extLst>
          </p:cNvPr>
          <p:cNvSpPr txBox="1"/>
          <p:nvPr/>
        </p:nvSpPr>
        <p:spPr>
          <a:xfrm>
            <a:off x="334544" y="394692"/>
            <a:ext cx="11395587" cy="6463308"/>
          </a:xfrm>
          <a:prstGeom prst="rect">
            <a:avLst/>
          </a:prstGeom>
          <a:noFill/>
        </p:spPr>
        <p:txBody>
          <a:bodyPr wrap="square" rtlCol="0">
            <a:spAutoFit/>
          </a:bodyPr>
          <a:lstStyle/>
          <a:p>
            <a:r>
              <a:rPr lang="en-IN" dirty="0"/>
              <a:t>[1] F. D. Rose, B. M. Brooks, and A. A. Rizzo, “Virtual reality in brain damage rehabilitation: Review,” </a:t>
            </a:r>
            <a:r>
              <a:rPr lang="en-IN" dirty="0" err="1"/>
              <a:t>CyberPsychol</a:t>
            </a:r>
            <a:r>
              <a:rPr lang="en-IN" dirty="0"/>
              <a:t>. </a:t>
            </a:r>
            <a:r>
              <a:rPr lang="en-IN" dirty="0" err="1"/>
              <a:t>Behav</a:t>
            </a:r>
            <a:r>
              <a:rPr lang="en-IN" dirty="0"/>
              <a:t>., vol. 8, no. 3, pp. 241– 262, Jun. 2015. </a:t>
            </a:r>
          </a:p>
          <a:p>
            <a:r>
              <a:rPr lang="en-IN" dirty="0"/>
              <a:t>[2] M. Holden, “Virtual environments for motor rehabilitation: Review,” </a:t>
            </a:r>
            <a:r>
              <a:rPr lang="en-IN" dirty="0" err="1"/>
              <a:t>CyberPsychol</a:t>
            </a:r>
            <a:r>
              <a:rPr lang="en-IN" dirty="0"/>
              <a:t>. </a:t>
            </a:r>
            <a:r>
              <a:rPr lang="en-IN" dirty="0" err="1"/>
              <a:t>Behav</a:t>
            </a:r>
            <a:r>
              <a:rPr lang="en-IN" dirty="0"/>
              <a:t>., vol. 8, no. 3, pp. 187– 211, Jun. 2015. </a:t>
            </a:r>
          </a:p>
          <a:p>
            <a:r>
              <a:rPr lang="en-IN" dirty="0"/>
              <a:t>[3] G. Riva, “Virtual reality in psychotherapy: Review,” </a:t>
            </a:r>
            <a:r>
              <a:rPr lang="en-IN" dirty="0" err="1"/>
              <a:t>CyberPsychol</a:t>
            </a:r>
            <a:r>
              <a:rPr lang="en-IN" dirty="0"/>
              <a:t>. </a:t>
            </a:r>
            <a:r>
              <a:rPr lang="en-IN" dirty="0" err="1"/>
              <a:t>Behav</a:t>
            </a:r>
            <a:r>
              <a:rPr lang="en-IN" dirty="0"/>
              <a:t>., vol. 8, no. 3, pp. 220–230, Jun. 2016 </a:t>
            </a:r>
          </a:p>
          <a:p>
            <a:r>
              <a:rPr lang="en-IN" dirty="0"/>
              <a:t>[4] D. Jack, R. </a:t>
            </a:r>
            <a:r>
              <a:rPr lang="en-IN" dirty="0" err="1"/>
              <a:t>Boian</a:t>
            </a:r>
            <a:r>
              <a:rPr lang="en-IN" dirty="0"/>
              <a:t>, A. </a:t>
            </a:r>
            <a:r>
              <a:rPr lang="en-IN" dirty="0" err="1"/>
              <a:t>Merians</a:t>
            </a:r>
            <a:r>
              <a:rPr lang="en-IN" dirty="0"/>
              <a:t>, M. Tremaine, G. </a:t>
            </a:r>
            <a:r>
              <a:rPr lang="en-IN" dirty="0" err="1"/>
              <a:t>Burdea</a:t>
            </a:r>
            <a:r>
              <a:rPr lang="en-IN" dirty="0"/>
              <a:t>, S. </a:t>
            </a:r>
            <a:r>
              <a:rPr lang="en-IN" dirty="0" err="1"/>
              <a:t>Adamovich</a:t>
            </a:r>
            <a:r>
              <a:rPr lang="en-IN" dirty="0"/>
              <a:t>, M. Recce, and H. </a:t>
            </a:r>
            <a:r>
              <a:rPr lang="en-IN" dirty="0" err="1"/>
              <a:t>Poizner</a:t>
            </a:r>
            <a:r>
              <a:rPr lang="en-IN" dirty="0"/>
              <a:t>, “Virtual </a:t>
            </a:r>
            <a:r>
              <a:rPr lang="en-IN" dirty="0" err="1"/>
              <a:t>realityenhanced</a:t>
            </a:r>
            <a:r>
              <a:rPr lang="en-IN" dirty="0"/>
              <a:t> stroke rehabilitation,” IEEE Trans. Neural Syst. </a:t>
            </a:r>
            <a:r>
              <a:rPr lang="en-IN" dirty="0" err="1"/>
              <a:t>Rehabil</a:t>
            </a:r>
            <a:r>
              <a:rPr lang="en-IN" dirty="0"/>
              <a:t>. Eng., vol. 9, no. 3, pp. 308–318, Sep. 2016. </a:t>
            </a:r>
          </a:p>
          <a:p>
            <a:r>
              <a:rPr lang="en-IN" dirty="0"/>
              <a:t>[5] M. McLaughlin, A. A. Rizzo, Y. Jung, W. Peng, S. Yeh, and W. Zhu, “Haptics-enhanced virtual environments for stroke rehabilitation,” Proc. IPSI, Cambridge, MA, 2015. </a:t>
            </a:r>
          </a:p>
          <a:p>
            <a:r>
              <a:rPr lang="en-IN" dirty="0"/>
              <a:t>[6] J. </a:t>
            </a:r>
            <a:r>
              <a:rPr lang="en-IN" dirty="0" err="1"/>
              <a:t>Broeren</a:t>
            </a:r>
            <a:r>
              <a:rPr lang="en-IN" dirty="0"/>
              <a:t>, M. </a:t>
            </a:r>
            <a:r>
              <a:rPr lang="en-IN" dirty="0" err="1"/>
              <a:t>Georgsson</a:t>
            </a:r>
            <a:r>
              <a:rPr lang="en-IN" dirty="0"/>
              <a:t>, M. </a:t>
            </a:r>
            <a:r>
              <a:rPr lang="en-IN" dirty="0" err="1"/>
              <a:t>Rydmark</a:t>
            </a:r>
            <a:r>
              <a:rPr lang="en-IN" dirty="0"/>
              <a:t>, and K. S. </a:t>
            </a:r>
            <a:r>
              <a:rPr lang="en-IN" dirty="0" err="1"/>
              <a:t>Sunnerhagen</a:t>
            </a:r>
            <a:r>
              <a:rPr lang="en-IN" dirty="0"/>
              <a:t>, “Virtual reality in stroke rehabilitation with the assistance of haptics and telemedicine,” in Proc. 4th Int. Conf. Disability, Virtual Reality Associated Technol., </a:t>
            </a:r>
            <a:r>
              <a:rPr lang="en-IN" dirty="0" err="1"/>
              <a:t>Veszprém</a:t>
            </a:r>
            <a:r>
              <a:rPr lang="en-IN" dirty="0"/>
              <a:t>, Hungary, 2016, pp. 71–76. </a:t>
            </a:r>
          </a:p>
          <a:p>
            <a:r>
              <a:rPr lang="en-IN" dirty="0"/>
              <a:t>[7] R. P. Paranjape, M. J. Johnson, and B. Ramachandran, “Assessing impaired arm use and learned bias after stroke using unimanual and bimanual steering tasks,” in Proc. IEEE EMBS </a:t>
            </a:r>
            <a:r>
              <a:rPr lang="en-IN" dirty="0" err="1"/>
              <a:t>Annu</a:t>
            </a:r>
            <a:r>
              <a:rPr lang="en-IN" dirty="0"/>
              <a:t>. Int. Conf., New York, 2015, pp. 3958– 3961. </a:t>
            </a:r>
          </a:p>
          <a:p>
            <a:r>
              <a:rPr lang="en-IN" dirty="0"/>
              <a:t>[8] I. </a:t>
            </a:r>
            <a:r>
              <a:rPr lang="en-IN" dirty="0" err="1"/>
              <a:t>Shakra</a:t>
            </a:r>
            <a:r>
              <a:rPr lang="en-IN" dirty="0"/>
              <a:t>, M. Orozco, A. El </a:t>
            </a:r>
            <a:r>
              <a:rPr lang="en-IN" dirty="0" err="1"/>
              <a:t>Saddik</a:t>
            </a:r>
            <a:r>
              <a:rPr lang="en-IN" dirty="0"/>
              <a:t>, S. </a:t>
            </a:r>
            <a:r>
              <a:rPr lang="en-IN" dirty="0" err="1"/>
              <a:t>Shirmohammadi</a:t>
            </a:r>
            <a:r>
              <a:rPr lang="en-IN" dirty="0"/>
              <a:t>, and E. Lemaire, “Haptic instrumentation for physical rehabilitation of stroke patients,” in Proc. IEEE Int. Workshop Med. Meas. Appl., Benevento, Italy, Apr. 2016, pp. 98–102. </a:t>
            </a:r>
          </a:p>
          <a:p>
            <a:r>
              <a:rPr lang="en-IN" dirty="0"/>
              <a:t>[9] I. </a:t>
            </a:r>
            <a:r>
              <a:rPr lang="en-IN" dirty="0" err="1"/>
              <a:t>Shakra</a:t>
            </a:r>
            <a:r>
              <a:rPr lang="en-IN" dirty="0"/>
              <a:t>, M. Orozco, A. El </a:t>
            </a:r>
            <a:r>
              <a:rPr lang="en-IN" dirty="0" err="1"/>
              <a:t>Saddik</a:t>
            </a:r>
            <a:r>
              <a:rPr lang="en-IN" dirty="0"/>
              <a:t>, S. </a:t>
            </a:r>
            <a:r>
              <a:rPr lang="en-IN" dirty="0" err="1"/>
              <a:t>Shirmohammadi</a:t>
            </a:r>
            <a:r>
              <a:rPr lang="en-IN" dirty="0"/>
              <a:t>, and E. Lemaire, “VR-based hand rehabilitation using a haptic-based framework,” in Proc. 23rd IEEE </a:t>
            </a:r>
            <a:r>
              <a:rPr lang="en-IN" dirty="0" err="1"/>
              <a:t>Instrum</a:t>
            </a:r>
            <a:r>
              <a:rPr lang="en-IN" dirty="0"/>
              <a:t>. Meas. Technol. Conf., Sorrento, Italy, Apr. 2016, pp. 1178– 1181. </a:t>
            </a:r>
          </a:p>
        </p:txBody>
      </p:sp>
    </p:spTree>
    <p:extLst>
      <p:ext uri="{BB962C8B-B14F-4D97-AF65-F5344CB8AC3E}">
        <p14:creationId xmlns:p14="http://schemas.microsoft.com/office/powerpoint/2010/main" val="51555071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838200" y="169573"/>
            <a:ext cx="10515600" cy="1325563"/>
          </a:xfrm>
        </p:spPr>
        <p:txBody>
          <a:bodyPr>
            <a:normAutofit fontScale="90000"/>
          </a:bodyPr>
          <a:lstStyle/>
          <a:p>
            <a:r>
              <a:rPr lang="en-US"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 What is </a:t>
            </a:r>
            <a:r>
              <a:rPr lang="en-US" sz="3200"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Haptic Virtual Rehabilitation Exercises</a:t>
            </a:r>
            <a:br>
              <a:rPr lang="en-US" sz="3200"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br>
            <a:r>
              <a:rPr lang="en-US" sz="3200"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for Poststroke Diagnosis ?</a:t>
            </a:r>
            <a:endParaRPr lang="en-US"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endParaRPr>
          </a:p>
        </p:txBody>
      </p:sp>
      <p:pic>
        <p:nvPicPr>
          <p:cNvPr id="1032" name="Picture 8" descr="Stroke: 8 Symptoms, Treatment, Causes, Testing, Types &amp; Prevention">
            <a:extLst>
              <a:ext uri="{FF2B5EF4-FFF2-40B4-BE49-F238E27FC236}">
                <a16:creationId xmlns:a16="http://schemas.microsoft.com/office/drawing/2014/main" id="{D395ADA4-D383-420B-ADB4-4A69E9251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28" y="1495136"/>
            <a:ext cx="3412430" cy="2318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6" name="Picture 12" descr="Virtual Reality in Healthcare: a New Solution for Rehabilitation?">
            <a:extLst>
              <a:ext uri="{FF2B5EF4-FFF2-40B4-BE49-F238E27FC236}">
                <a16:creationId xmlns:a16="http://schemas.microsoft.com/office/drawing/2014/main" id="{E4897042-383B-442A-BCC4-91974FF390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7700" y="1495136"/>
            <a:ext cx="3370809" cy="2361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5053FE27-C94C-4231-8854-5EF0FF032B56}"/>
              </a:ext>
            </a:extLst>
          </p:cNvPr>
          <p:cNvSpPr/>
          <p:nvPr/>
        </p:nvSpPr>
        <p:spPr>
          <a:xfrm>
            <a:off x="5040839" y="1327356"/>
            <a:ext cx="7003677" cy="536107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A1561287-3CFE-449C-9317-3F3F9EB505E9}"/>
              </a:ext>
            </a:extLst>
          </p:cNvPr>
          <p:cNvSpPr/>
          <p:nvPr/>
        </p:nvSpPr>
        <p:spPr>
          <a:xfrm>
            <a:off x="176981" y="1327355"/>
            <a:ext cx="4719484" cy="536107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effectLst>
                <a:glow rad="63500">
                  <a:schemeClr val="accent6">
                    <a:satMod val="175000"/>
                    <a:alpha val="40000"/>
                  </a:schemeClr>
                </a:glow>
              </a:effectLst>
            </a:endParaRPr>
          </a:p>
        </p:txBody>
      </p:sp>
      <p:pic>
        <p:nvPicPr>
          <p:cNvPr id="1038" name="Picture 14" descr="Choosing the Right Stroke Rehab Facility | American Stroke Association">
            <a:extLst>
              <a:ext uri="{FF2B5EF4-FFF2-40B4-BE49-F238E27FC236}">
                <a16:creationId xmlns:a16="http://schemas.microsoft.com/office/drawing/2014/main" id="{072DDA24-FD00-443B-B66C-D09B8E754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1635" y="1495136"/>
            <a:ext cx="3370809" cy="2361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7377544D-8A9F-4E25-B0DC-D4CD262E21D8}"/>
              </a:ext>
            </a:extLst>
          </p:cNvPr>
          <p:cNvSpPr txBox="1"/>
          <p:nvPr/>
        </p:nvSpPr>
        <p:spPr>
          <a:xfrm>
            <a:off x="348659" y="4393368"/>
            <a:ext cx="4376127" cy="2246769"/>
          </a:xfrm>
          <a:prstGeom prst="rect">
            <a:avLst/>
          </a:prstGeom>
          <a:noFill/>
        </p:spPr>
        <p:txBody>
          <a:bodyPr wrap="square" rtlCol="0">
            <a:spAutoFit/>
          </a:bodyPr>
          <a:lstStyle/>
          <a:p>
            <a:r>
              <a:rPr lang="en-US" sz="2000" dirty="0">
                <a:latin typeface="Footlight MT Light" panose="0204060206030A020304" pitchFamily="18" charset="0"/>
              </a:rPr>
              <a:t>Haptic-based systems enable a user to manipulate objects in virtual environments in a natural and effective way and can provide information which cannot be completely described with visual or audio feedback, such as stiffness, texture, or weight of objects.</a:t>
            </a:r>
            <a:endParaRPr lang="en-IN" sz="2000" dirty="0"/>
          </a:p>
        </p:txBody>
      </p:sp>
      <p:sp>
        <p:nvSpPr>
          <p:cNvPr id="17" name="TextBox 16">
            <a:extLst>
              <a:ext uri="{FF2B5EF4-FFF2-40B4-BE49-F238E27FC236}">
                <a16:creationId xmlns:a16="http://schemas.microsoft.com/office/drawing/2014/main" id="{5F392003-6CB1-4FDE-B179-9FE39E5AB15A}"/>
              </a:ext>
            </a:extLst>
          </p:cNvPr>
          <p:cNvSpPr txBox="1"/>
          <p:nvPr/>
        </p:nvSpPr>
        <p:spPr>
          <a:xfrm>
            <a:off x="5216858" y="4393368"/>
            <a:ext cx="6721651" cy="1938992"/>
          </a:xfrm>
          <a:prstGeom prst="rect">
            <a:avLst/>
          </a:prstGeom>
          <a:noFill/>
        </p:spPr>
        <p:txBody>
          <a:bodyPr wrap="square" rtlCol="0">
            <a:spAutoFit/>
          </a:bodyPr>
          <a:lstStyle/>
          <a:p>
            <a:r>
              <a:rPr lang="en-US" sz="2400" dirty="0">
                <a:latin typeface="Footlight MT Light" panose="0204060206030A020304" pitchFamily="18" charset="0"/>
              </a:rPr>
              <a:t>The use of game-based features into virtual environments has been reported to enhance motivation during therapy. Moreover, auditory and performance feedback can help patients be motivated.</a:t>
            </a:r>
            <a:endParaRPr lang="en-IN" sz="2400" dirty="0"/>
          </a:p>
        </p:txBody>
      </p:sp>
      <p:pic>
        <p:nvPicPr>
          <p:cNvPr id="1026" name="Picture 2" descr="What is Haptic Feedback? | Ultraleap">
            <a:extLst>
              <a:ext uri="{FF2B5EF4-FFF2-40B4-BE49-F238E27FC236}">
                <a16:creationId xmlns:a16="http://schemas.microsoft.com/office/drawing/2014/main" id="{3227A246-BD21-466F-AC0E-17D272327C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28" y="1493522"/>
            <a:ext cx="3427784" cy="2318791"/>
          </a:xfrm>
          <a:prstGeom prst="roundRect">
            <a:avLst>
              <a:gd name="adj" fmla="val 8594"/>
            </a:avLst>
          </a:prstGeom>
          <a:no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49100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barn(inVertical)">
                                      <p:cBhvr>
                                        <p:cTn id="7" dur="500"/>
                                        <p:tgtEl>
                                          <p:spTgt spid="1032"/>
                                        </p:tgtEl>
                                      </p:cBhvr>
                                    </p:animEffect>
                                  </p:childTnLst>
                                </p:cTn>
                              </p:par>
                              <p:par>
                                <p:cTn id="8" presetID="16" presetClass="entr" presetSubtype="21"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barn(inVertical)">
                                      <p:cBhvr>
                                        <p:cTn id="10" dur="500"/>
                                        <p:tgtEl>
                                          <p:spTgt spid="103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nodeType="withEffect">
                                  <p:stCondLst>
                                    <p:cond delay="0"/>
                                  </p:stCondLst>
                                  <p:childTnLst>
                                    <p:set>
                                      <p:cBhvr>
                                        <p:cTn id="17" dur="1" fill="hold">
                                          <p:stCondLst>
                                            <p:cond delay="0"/>
                                          </p:stCondLst>
                                        </p:cTn>
                                        <p:tgtEl>
                                          <p:spTgt spid="1036"/>
                                        </p:tgtEl>
                                        <p:attrNameLst>
                                          <p:attrName>style.visibility</p:attrName>
                                        </p:attrNameLst>
                                      </p:cBhvr>
                                      <p:to>
                                        <p:strVal val="visible"/>
                                      </p:to>
                                    </p:set>
                                    <p:animEffect transition="in" filter="barn(inVertical)">
                                      <p:cBhvr>
                                        <p:cTn id="18" dur="500"/>
                                        <p:tgtEl>
                                          <p:spTgt spid="103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par>
                                <p:cTn id="24" presetID="16" presetClass="entr" presetSubtype="21"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arn(inVertical)">
                                      <p:cBhvr>
                                        <p:cTn id="26" dur="500"/>
                                        <p:tgtEl>
                                          <p:spTgt spid="1026"/>
                                        </p:tgtEl>
                                      </p:cBhvr>
                                    </p:animEffect>
                                  </p:childTnLst>
                                </p:cTn>
                              </p:par>
                              <p:par>
                                <p:cTn id="27" presetID="1" presetClass="exit" presetSubtype="0" fill="hold" nodeType="withEffect">
                                  <p:stCondLst>
                                    <p:cond delay="0"/>
                                  </p:stCondLst>
                                  <p:childTnLst>
                                    <p:set>
                                      <p:cBhvr>
                                        <p:cTn id="28" dur="1" fill="hold">
                                          <p:stCondLst>
                                            <p:cond delay="0"/>
                                          </p:stCondLst>
                                        </p:cTn>
                                        <p:tgtEl>
                                          <p:spTgt spid="10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9A4B3C-91B5-4274-A9CC-BCB0645E17C8}"/>
              </a:ext>
            </a:extLst>
          </p:cNvPr>
          <p:cNvSpPr txBox="1">
            <a:spLocks/>
          </p:cNvSpPr>
          <p:nvPr/>
        </p:nvSpPr>
        <p:spPr>
          <a:xfrm>
            <a:off x="751957" y="301653"/>
            <a:ext cx="10515600" cy="80578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related work</a:t>
            </a:r>
          </a:p>
        </p:txBody>
      </p:sp>
      <p:pic>
        <p:nvPicPr>
          <p:cNvPr id="2050" name="Picture 2" descr="Brain training with exoskeleton and VR spurs recovery for paraplegics | Ars  Technica">
            <a:extLst>
              <a:ext uri="{FF2B5EF4-FFF2-40B4-BE49-F238E27FC236}">
                <a16:creationId xmlns:a16="http://schemas.microsoft.com/office/drawing/2014/main" id="{26CECC32-078C-42A0-BE44-2EB82E175B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6892" y="1146736"/>
            <a:ext cx="3942509" cy="2439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Arrow: Down 6">
            <a:extLst>
              <a:ext uri="{FF2B5EF4-FFF2-40B4-BE49-F238E27FC236}">
                <a16:creationId xmlns:a16="http://schemas.microsoft.com/office/drawing/2014/main" id="{CD61D1FD-5392-4ACD-8820-A729729015B6}"/>
              </a:ext>
            </a:extLst>
          </p:cNvPr>
          <p:cNvSpPr/>
          <p:nvPr/>
        </p:nvSpPr>
        <p:spPr>
          <a:xfrm rot="5400000">
            <a:off x="4653280" y="1960880"/>
            <a:ext cx="1808480" cy="1076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72EA7EA7-D859-4867-93DD-971E70FF6A6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32736" y="1291663"/>
            <a:ext cx="4006808" cy="2255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966C6072-5ED3-4911-A710-22FB4C10227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32734" y="1291664"/>
            <a:ext cx="4006808" cy="2255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2" name="Picture 4" descr="Site map | The Children's Trust">
            <a:extLst>
              <a:ext uri="{FF2B5EF4-FFF2-40B4-BE49-F238E27FC236}">
                <a16:creationId xmlns:a16="http://schemas.microsoft.com/office/drawing/2014/main" id="{939621DE-FD57-4DF4-BE06-C6ECE638E5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2732" y="1291664"/>
            <a:ext cx="4006809" cy="2255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4" name="Picture 6" descr="8 risk factors for developing Multiple Sclerosis - MedClique">
            <a:extLst>
              <a:ext uri="{FF2B5EF4-FFF2-40B4-BE49-F238E27FC236}">
                <a16:creationId xmlns:a16="http://schemas.microsoft.com/office/drawing/2014/main" id="{330FAAE1-ED15-4433-872D-5563E342C6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2731" y="1291662"/>
            <a:ext cx="4006810" cy="2255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6" name="Picture 8" descr="Paraplegia and spinal cord injury - DrPawluk.com">
            <a:extLst>
              <a:ext uri="{FF2B5EF4-FFF2-40B4-BE49-F238E27FC236}">
                <a16:creationId xmlns:a16="http://schemas.microsoft.com/office/drawing/2014/main" id="{06E95DB2-5C88-4582-8666-D4DAC24C52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2728" y="1219201"/>
            <a:ext cx="4006810" cy="24004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8" name="Picture 10" descr="The 11 Best VR Apps to Help You Face Your Fears">
            <a:extLst>
              <a:ext uri="{FF2B5EF4-FFF2-40B4-BE49-F238E27FC236}">
                <a16:creationId xmlns:a16="http://schemas.microsoft.com/office/drawing/2014/main" id="{9A84B5BE-92E8-45C0-8EE5-E28BF5E5B9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956" y="4077315"/>
            <a:ext cx="3942509" cy="2521249"/>
          </a:xfrm>
          <a:prstGeom prst="roundRect">
            <a:avLst>
              <a:gd name="adj" fmla="val 24310"/>
            </a:avLst>
          </a:prstGeom>
          <a:solidFill>
            <a:srgbClr val="FFFFFF">
              <a:shade val="85000"/>
            </a:srgbClr>
          </a:solidFill>
          <a:ln>
            <a:noFill/>
          </a:ln>
          <a:effectLst>
            <a:reflection blurRad="12700" stA="38000" endPos="28000" dist="5000" dir="5400000" sy="-100000" algn="bl" rotWithShape="0"/>
          </a:effectLst>
        </p:spPr>
      </p:pic>
      <p:pic>
        <p:nvPicPr>
          <p:cNvPr id="2060" name="Picture 12" descr="What is Agoraphobia? Signs, Symptoms, Diagnosis &amp; Treatment">
            <a:extLst>
              <a:ext uri="{FF2B5EF4-FFF2-40B4-BE49-F238E27FC236}">
                <a16:creationId xmlns:a16="http://schemas.microsoft.com/office/drawing/2014/main" id="{733FF12E-01B4-49CF-88DD-E107AD90C0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32728" y="4083646"/>
            <a:ext cx="4006810" cy="2514918"/>
          </a:xfrm>
          <a:prstGeom prst="roundRect">
            <a:avLst>
              <a:gd name="adj" fmla="val 15866"/>
            </a:avLst>
          </a:prstGeom>
          <a:solidFill>
            <a:srgbClr val="FFFFFF">
              <a:shade val="85000"/>
            </a:srgbClr>
          </a:solidFill>
          <a:ln>
            <a:noFill/>
          </a:ln>
          <a:effectLst>
            <a:reflection blurRad="12700" stA="38000" endPos="28000" dist="5000" dir="5400000" sy="-100000" algn="bl" rotWithShape="0"/>
          </a:effectLst>
        </p:spPr>
      </p:pic>
      <p:sp>
        <p:nvSpPr>
          <p:cNvPr id="20" name="Arrow: Down 19">
            <a:extLst>
              <a:ext uri="{FF2B5EF4-FFF2-40B4-BE49-F238E27FC236}">
                <a16:creationId xmlns:a16="http://schemas.microsoft.com/office/drawing/2014/main" id="{8B66FC2D-866B-4FBC-ABA0-E1F3D0C8351F}"/>
              </a:ext>
            </a:extLst>
          </p:cNvPr>
          <p:cNvSpPr/>
          <p:nvPr/>
        </p:nvSpPr>
        <p:spPr>
          <a:xfrm rot="5400000">
            <a:off x="4709356" y="4724400"/>
            <a:ext cx="1808480" cy="1076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62" name="Picture 14" descr="Acrophobia (The Fear of Heights): Are You Acrophobic?">
            <a:extLst>
              <a:ext uri="{FF2B5EF4-FFF2-40B4-BE49-F238E27FC236}">
                <a16:creationId xmlns:a16="http://schemas.microsoft.com/office/drawing/2014/main" id="{A733E678-D4DD-47C2-8DE2-D7005DC1854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32726" y="4077315"/>
            <a:ext cx="4006808" cy="2479032"/>
          </a:xfrm>
          <a:prstGeom prst="roundRect">
            <a:avLst>
              <a:gd name="adj" fmla="val 12845"/>
            </a:avLst>
          </a:prstGeom>
          <a:solidFill>
            <a:srgbClr val="FFFFFF">
              <a:shade val="85000"/>
            </a:srgbClr>
          </a:solidFill>
          <a:ln>
            <a:noFill/>
          </a:ln>
          <a:effectLst>
            <a:reflection blurRad="12700" stA="38000" endPos="28000" dist="5000" dir="5400000" sy="-100000" algn="bl" rotWithShape="0"/>
          </a:effectLst>
        </p:spPr>
      </p:pic>
      <p:pic>
        <p:nvPicPr>
          <p:cNvPr id="2064" name="Picture 16" descr="Getting Over the Fear of Flying (Aerophobia): Symptoms &amp; Treatment">
            <a:extLst>
              <a:ext uri="{FF2B5EF4-FFF2-40B4-BE49-F238E27FC236}">
                <a16:creationId xmlns:a16="http://schemas.microsoft.com/office/drawing/2014/main" id="{9FB760A7-C539-4243-A43A-831AE80583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32726" y="4059132"/>
            <a:ext cx="4054867" cy="2457924"/>
          </a:xfrm>
          <a:prstGeom prst="roundRect">
            <a:avLst>
              <a:gd name="adj" fmla="val 16702"/>
            </a:avLst>
          </a:prstGeom>
          <a:solidFill>
            <a:srgbClr val="FFFFFF">
              <a:shade val="85000"/>
            </a:srgbClr>
          </a:solidFill>
          <a:ln>
            <a:noFill/>
          </a:ln>
          <a:effectLst>
            <a:reflection blurRad="12700" stA="38000" endPos="28000" dist="5000" dir="5400000" sy="-100000" algn="bl" rotWithShape="0"/>
          </a:effectLst>
        </p:spPr>
      </p:pic>
      <p:pic>
        <p:nvPicPr>
          <p:cNvPr id="2066" name="Picture 18" descr="Keep Fat Off Longer with VR">
            <a:extLst>
              <a:ext uri="{FF2B5EF4-FFF2-40B4-BE49-F238E27FC236}">
                <a16:creationId xmlns:a16="http://schemas.microsoft.com/office/drawing/2014/main" id="{4EA6BCFE-7E29-403C-ACC4-FCCA95183E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32722" y="4035098"/>
            <a:ext cx="4054867" cy="2466975"/>
          </a:xfrm>
          <a:prstGeom prst="roundRect">
            <a:avLst>
              <a:gd name="adj" fmla="val 20126"/>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7739117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barn(inVertical)">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grpId="0" nodeType="clickEffect">
                                  <p:stCondLst>
                                    <p:cond delay="0"/>
                                  </p:stCondLst>
                                  <p:childTnLst>
                                    <p:animMotion origin="layout" path="M 0.08008 -1.85185E-6 L 8.33333E-7 -1.85185E-6 " pathEditMode="relative" rAng="0" ptsTypes="AA">
                                      <p:cBhvr>
                                        <p:cTn id="15" dur="2000" fill="hold"/>
                                        <p:tgtEl>
                                          <p:spTgt spid="7"/>
                                        </p:tgtEl>
                                        <p:attrNameLst>
                                          <p:attrName>ppt_x</p:attrName>
                                          <p:attrName>ppt_y</p:attrName>
                                        </p:attrNameLst>
                                      </p:cBhvr>
                                      <p:rCtr x="-4010" y="0"/>
                                    </p:animMotion>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par>
                                <p:cTn id="32" presetID="1" presetClass="exit" presetSubtype="0" fill="hold" nodeType="withEffect">
                                  <p:stCondLst>
                                    <p:cond delay="0"/>
                                  </p:stCondLst>
                                  <p:childTnLst>
                                    <p:set>
                                      <p:cBhvr>
                                        <p:cTn id="33" dur="1" fill="hold">
                                          <p:stCondLst>
                                            <p:cond delay="0"/>
                                          </p:stCondLst>
                                        </p:cTn>
                                        <p:tgtEl>
                                          <p:spTgt spid="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052"/>
                                        </p:tgtEl>
                                        <p:attrNameLst>
                                          <p:attrName>style.visibility</p:attrName>
                                        </p:attrNameLst>
                                      </p:cBhvr>
                                      <p:to>
                                        <p:strVal val="visible"/>
                                      </p:to>
                                    </p:set>
                                    <p:anim calcmode="lin" valueType="num">
                                      <p:cBhvr>
                                        <p:cTn id="38" dur="1000" fill="hold"/>
                                        <p:tgtEl>
                                          <p:spTgt spid="2052"/>
                                        </p:tgtEl>
                                        <p:attrNameLst>
                                          <p:attrName>ppt_w</p:attrName>
                                        </p:attrNameLst>
                                      </p:cBhvr>
                                      <p:tavLst>
                                        <p:tav tm="0">
                                          <p:val>
                                            <p:fltVal val="0"/>
                                          </p:val>
                                        </p:tav>
                                        <p:tav tm="100000">
                                          <p:val>
                                            <p:strVal val="#ppt_w"/>
                                          </p:val>
                                        </p:tav>
                                      </p:tavLst>
                                    </p:anim>
                                    <p:anim calcmode="lin" valueType="num">
                                      <p:cBhvr>
                                        <p:cTn id="39" dur="1000" fill="hold"/>
                                        <p:tgtEl>
                                          <p:spTgt spid="2052"/>
                                        </p:tgtEl>
                                        <p:attrNameLst>
                                          <p:attrName>ppt_h</p:attrName>
                                        </p:attrNameLst>
                                      </p:cBhvr>
                                      <p:tavLst>
                                        <p:tav tm="0">
                                          <p:val>
                                            <p:fltVal val="0"/>
                                          </p:val>
                                        </p:tav>
                                        <p:tav tm="100000">
                                          <p:val>
                                            <p:strVal val="#ppt_h"/>
                                          </p:val>
                                        </p:tav>
                                      </p:tavLst>
                                    </p:anim>
                                    <p:anim calcmode="lin" valueType="num">
                                      <p:cBhvr>
                                        <p:cTn id="40" dur="1000" fill="hold"/>
                                        <p:tgtEl>
                                          <p:spTgt spid="2052"/>
                                        </p:tgtEl>
                                        <p:attrNameLst>
                                          <p:attrName>style.rotation</p:attrName>
                                        </p:attrNameLst>
                                      </p:cBhvr>
                                      <p:tavLst>
                                        <p:tav tm="0">
                                          <p:val>
                                            <p:fltVal val="90"/>
                                          </p:val>
                                        </p:tav>
                                        <p:tav tm="100000">
                                          <p:val>
                                            <p:fltVal val="0"/>
                                          </p:val>
                                        </p:tav>
                                      </p:tavLst>
                                    </p:anim>
                                    <p:animEffect transition="in" filter="fade">
                                      <p:cBhvr>
                                        <p:cTn id="41" dur="1000"/>
                                        <p:tgtEl>
                                          <p:spTgt spid="2052"/>
                                        </p:tgtEl>
                                      </p:cBhvr>
                                    </p:animEffect>
                                  </p:childTnLst>
                                </p:cTn>
                              </p:par>
                              <p:par>
                                <p:cTn id="42" presetID="1" presetClass="exit" presetSubtype="0" fill="hold" nodeType="withEffect">
                                  <p:stCondLst>
                                    <p:cond delay="0"/>
                                  </p:stCondLst>
                                  <p:childTnLst>
                                    <p:set>
                                      <p:cBhvr>
                                        <p:cTn id="43" dur="1" fill="hold">
                                          <p:stCondLst>
                                            <p:cond delay="0"/>
                                          </p:stCondLst>
                                        </p:cTn>
                                        <p:tgtEl>
                                          <p:spTgt spid="12"/>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2054"/>
                                        </p:tgtEl>
                                        <p:attrNameLst>
                                          <p:attrName>style.visibility</p:attrName>
                                        </p:attrNameLst>
                                      </p:cBhvr>
                                      <p:to>
                                        <p:strVal val="visible"/>
                                      </p:to>
                                    </p:set>
                                    <p:anim calcmode="lin" valueType="num">
                                      <p:cBhvr>
                                        <p:cTn id="50" dur="1000" fill="hold"/>
                                        <p:tgtEl>
                                          <p:spTgt spid="2054"/>
                                        </p:tgtEl>
                                        <p:attrNameLst>
                                          <p:attrName>ppt_w</p:attrName>
                                        </p:attrNameLst>
                                      </p:cBhvr>
                                      <p:tavLst>
                                        <p:tav tm="0">
                                          <p:val>
                                            <p:fltVal val="0"/>
                                          </p:val>
                                        </p:tav>
                                        <p:tav tm="100000">
                                          <p:val>
                                            <p:strVal val="#ppt_w"/>
                                          </p:val>
                                        </p:tav>
                                      </p:tavLst>
                                    </p:anim>
                                    <p:anim calcmode="lin" valueType="num">
                                      <p:cBhvr>
                                        <p:cTn id="51" dur="1000" fill="hold"/>
                                        <p:tgtEl>
                                          <p:spTgt spid="2054"/>
                                        </p:tgtEl>
                                        <p:attrNameLst>
                                          <p:attrName>ppt_h</p:attrName>
                                        </p:attrNameLst>
                                      </p:cBhvr>
                                      <p:tavLst>
                                        <p:tav tm="0">
                                          <p:val>
                                            <p:fltVal val="0"/>
                                          </p:val>
                                        </p:tav>
                                        <p:tav tm="100000">
                                          <p:val>
                                            <p:strVal val="#ppt_h"/>
                                          </p:val>
                                        </p:tav>
                                      </p:tavLst>
                                    </p:anim>
                                    <p:anim calcmode="lin" valueType="num">
                                      <p:cBhvr>
                                        <p:cTn id="52" dur="1000" fill="hold"/>
                                        <p:tgtEl>
                                          <p:spTgt spid="2054"/>
                                        </p:tgtEl>
                                        <p:attrNameLst>
                                          <p:attrName>style.rotation</p:attrName>
                                        </p:attrNameLst>
                                      </p:cBhvr>
                                      <p:tavLst>
                                        <p:tav tm="0">
                                          <p:val>
                                            <p:fltVal val="90"/>
                                          </p:val>
                                        </p:tav>
                                        <p:tav tm="100000">
                                          <p:val>
                                            <p:fltVal val="0"/>
                                          </p:val>
                                        </p:tav>
                                      </p:tavLst>
                                    </p:anim>
                                    <p:animEffect transition="in" filter="fade">
                                      <p:cBhvr>
                                        <p:cTn id="53" dur="1000"/>
                                        <p:tgtEl>
                                          <p:spTgt spid="2054"/>
                                        </p:tgtEl>
                                      </p:cBhvr>
                                    </p:animEffect>
                                  </p:childTnLst>
                                </p:cTn>
                              </p:par>
                              <p:par>
                                <p:cTn id="54" presetID="1" presetClass="exit" presetSubtype="0" fill="hold" nodeType="withEffect">
                                  <p:stCondLst>
                                    <p:cond delay="0"/>
                                  </p:stCondLst>
                                  <p:childTnLst>
                                    <p:set>
                                      <p:cBhvr>
                                        <p:cTn id="55" dur="1" fill="hold">
                                          <p:stCondLst>
                                            <p:cond delay="0"/>
                                          </p:stCondLst>
                                        </p:cTn>
                                        <p:tgtEl>
                                          <p:spTgt spid="2052"/>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2"/>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2056"/>
                                        </p:tgtEl>
                                        <p:attrNameLst>
                                          <p:attrName>style.visibility</p:attrName>
                                        </p:attrNameLst>
                                      </p:cBhvr>
                                      <p:to>
                                        <p:strVal val="visible"/>
                                      </p:to>
                                    </p:set>
                                    <p:anim calcmode="lin" valueType="num">
                                      <p:cBhvr>
                                        <p:cTn id="64" dur="1000" fill="hold"/>
                                        <p:tgtEl>
                                          <p:spTgt spid="2056"/>
                                        </p:tgtEl>
                                        <p:attrNameLst>
                                          <p:attrName>ppt_w</p:attrName>
                                        </p:attrNameLst>
                                      </p:cBhvr>
                                      <p:tavLst>
                                        <p:tav tm="0">
                                          <p:val>
                                            <p:fltVal val="0"/>
                                          </p:val>
                                        </p:tav>
                                        <p:tav tm="100000">
                                          <p:val>
                                            <p:strVal val="#ppt_w"/>
                                          </p:val>
                                        </p:tav>
                                      </p:tavLst>
                                    </p:anim>
                                    <p:anim calcmode="lin" valueType="num">
                                      <p:cBhvr>
                                        <p:cTn id="65" dur="1000" fill="hold"/>
                                        <p:tgtEl>
                                          <p:spTgt spid="2056"/>
                                        </p:tgtEl>
                                        <p:attrNameLst>
                                          <p:attrName>ppt_h</p:attrName>
                                        </p:attrNameLst>
                                      </p:cBhvr>
                                      <p:tavLst>
                                        <p:tav tm="0">
                                          <p:val>
                                            <p:fltVal val="0"/>
                                          </p:val>
                                        </p:tav>
                                        <p:tav tm="100000">
                                          <p:val>
                                            <p:strVal val="#ppt_h"/>
                                          </p:val>
                                        </p:tav>
                                      </p:tavLst>
                                    </p:anim>
                                    <p:anim calcmode="lin" valueType="num">
                                      <p:cBhvr>
                                        <p:cTn id="66" dur="1000" fill="hold"/>
                                        <p:tgtEl>
                                          <p:spTgt spid="2056"/>
                                        </p:tgtEl>
                                        <p:attrNameLst>
                                          <p:attrName>style.rotation</p:attrName>
                                        </p:attrNameLst>
                                      </p:cBhvr>
                                      <p:tavLst>
                                        <p:tav tm="0">
                                          <p:val>
                                            <p:fltVal val="90"/>
                                          </p:val>
                                        </p:tav>
                                        <p:tav tm="100000">
                                          <p:val>
                                            <p:fltVal val="0"/>
                                          </p:val>
                                        </p:tav>
                                      </p:tavLst>
                                    </p:anim>
                                    <p:animEffect transition="in" filter="fade">
                                      <p:cBhvr>
                                        <p:cTn id="67" dur="1000"/>
                                        <p:tgtEl>
                                          <p:spTgt spid="2056"/>
                                        </p:tgtEl>
                                      </p:cBhvr>
                                    </p:animEffect>
                                  </p:childTnLst>
                                </p:cTn>
                              </p:par>
                              <p:par>
                                <p:cTn id="68" presetID="1" presetClass="exit" presetSubtype="0" fill="hold" nodeType="withEffect">
                                  <p:stCondLst>
                                    <p:cond delay="0"/>
                                  </p:stCondLst>
                                  <p:childTnLst>
                                    <p:set>
                                      <p:cBhvr>
                                        <p:cTn id="69" dur="1" fill="hold">
                                          <p:stCondLst>
                                            <p:cond delay="0"/>
                                          </p:stCondLst>
                                        </p:cTn>
                                        <p:tgtEl>
                                          <p:spTgt spid="205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2052"/>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2"/>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9"/>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2058"/>
                                        </p:tgtEl>
                                        <p:attrNameLst>
                                          <p:attrName>style.visibility</p:attrName>
                                        </p:attrNameLst>
                                      </p:cBhvr>
                                      <p:to>
                                        <p:strVal val="visible"/>
                                      </p:to>
                                    </p:set>
                                    <p:animEffect transition="in" filter="barn(inVertical)">
                                      <p:cBhvr>
                                        <p:cTn id="80" dur="500"/>
                                        <p:tgtEl>
                                          <p:spTgt spid="2058"/>
                                        </p:tgtEl>
                                      </p:cBhvr>
                                    </p:animEffec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decel="50000" fill="hold" grpId="0" nodeType="clickEffect">
                                  <p:stCondLst>
                                    <p:cond delay="0"/>
                                  </p:stCondLst>
                                  <p:childTnLst>
                                    <p:animMotion origin="layout" path="M 0.08007 -1.11111E-6 L 3.33333E-6 -1.11111E-6 " pathEditMode="relative" rAng="0" ptsTypes="AA">
                                      <p:cBhvr>
                                        <p:cTn id="84" dur="2000" fill="hold"/>
                                        <p:tgtEl>
                                          <p:spTgt spid="20"/>
                                        </p:tgtEl>
                                        <p:attrNameLst>
                                          <p:attrName>ppt_x</p:attrName>
                                          <p:attrName>ppt_y</p:attrName>
                                        </p:attrNameLst>
                                      </p:cBhvr>
                                      <p:rCtr x="-4010" y="0"/>
                                    </p:animMotion>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nodeType="clickEffect">
                                  <p:stCondLst>
                                    <p:cond delay="0"/>
                                  </p:stCondLst>
                                  <p:childTnLst>
                                    <p:set>
                                      <p:cBhvr>
                                        <p:cTn id="88" dur="1" fill="hold">
                                          <p:stCondLst>
                                            <p:cond delay="0"/>
                                          </p:stCondLst>
                                        </p:cTn>
                                        <p:tgtEl>
                                          <p:spTgt spid="2060"/>
                                        </p:tgtEl>
                                        <p:attrNameLst>
                                          <p:attrName>style.visibility</p:attrName>
                                        </p:attrNameLst>
                                      </p:cBhvr>
                                      <p:to>
                                        <p:strVal val="visible"/>
                                      </p:to>
                                    </p:set>
                                    <p:anim calcmode="lin" valueType="num">
                                      <p:cBhvr>
                                        <p:cTn id="89" dur="1000" fill="hold"/>
                                        <p:tgtEl>
                                          <p:spTgt spid="2060"/>
                                        </p:tgtEl>
                                        <p:attrNameLst>
                                          <p:attrName>ppt_w</p:attrName>
                                        </p:attrNameLst>
                                      </p:cBhvr>
                                      <p:tavLst>
                                        <p:tav tm="0">
                                          <p:val>
                                            <p:fltVal val="0"/>
                                          </p:val>
                                        </p:tav>
                                        <p:tav tm="100000">
                                          <p:val>
                                            <p:strVal val="#ppt_w"/>
                                          </p:val>
                                        </p:tav>
                                      </p:tavLst>
                                    </p:anim>
                                    <p:anim calcmode="lin" valueType="num">
                                      <p:cBhvr>
                                        <p:cTn id="90" dur="1000" fill="hold"/>
                                        <p:tgtEl>
                                          <p:spTgt spid="2060"/>
                                        </p:tgtEl>
                                        <p:attrNameLst>
                                          <p:attrName>ppt_h</p:attrName>
                                        </p:attrNameLst>
                                      </p:cBhvr>
                                      <p:tavLst>
                                        <p:tav tm="0">
                                          <p:val>
                                            <p:fltVal val="0"/>
                                          </p:val>
                                        </p:tav>
                                        <p:tav tm="100000">
                                          <p:val>
                                            <p:strVal val="#ppt_h"/>
                                          </p:val>
                                        </p:tav>
                                      </p:tavLst>
                                    </p:anim>
                                    <p:anim calcmode="lin" valueType="num">
                                      <p:cBhvr>
                                        <p:cTn id="91" dur="1000" fill="hold"/>
                                        <p:tgtEl>
                                          <p:spTgt spid="2060"/>
                                        </p:tgtEl>
                                        <p:attrNameLst>
                                          <p:attrName>style.rotation</p:attrName>
                                        </p:attrNameLst>
                                      </p:cBhvr>
                                      <p:tavLst>
                                        <p:tav tm="0">
                                          <p:val>
                                            <p:fltVal val="90"/>
                                          </p:val>
                                        </p:tav>
                                        <p:tav tm="100000">
                                          <p:val>
                                            <p:fltVal val="0"/>
                                          </p:val>
                                        </p:tav>
                                      </p:tavLst>
                                    </p:anim>
                                    <p:animEffect transition="in" filter="fade">
                                      <p:cBhvr>
                                        <p:cTn id="92" dur="1000"/>
                                        <p:tgtEl>
                                          <p:spTgt spid="2060"/>
                                        </p:tgtEl>
                                      </p:cBhvr>
                                    </p:animEffect>
                                  </p:childTnLst>
                                </p:cTn>
                              </p:par>
                            </p:childTnLst>
                          </p:cTn>
                        </p:par>
                      </p:childTnLst>
                    </p:cTn>
                  </p:par>
                  <p:par>
                    <p:cTn id="93" fill="hold">
                      <p:stCondLst>
                        <p:cond delay="indefinite"/>
                      </p:stCondLst>
                      <p:childTnLst>
                        <p:par>
                          <p:cTn id="94" fill="hold">
                            <p:stCondLst>
                              <p:cond delay="0"/>
                            </p:stCondLst>
                            <p:childTnLst>
                              <p:par>
                                <p:cTn id="95" presetID="31" presetClass="entr" presetSubtype="0" fill="hold" nodeType="clickEffect">
                                  <p:stCondLst>
                                    <p:cond delay="0"/>
                                  </p:stCondLst>
                                  <p:childTnLst>
                                    <p:set>
                                      <p:cBhvr>
                                        <p:cTn id="96" dur="1" fill="hold">
                                          <p:stCondLst>
                                            <p:cond delay="0"/>
                                          </p:stCondLst>
                                        </p:cTn>
                                        <p:tgtEl>
                                          <p:spTgt spid="2062"/>
                                        </p:tgtEl>
                                        <p:attrNameLst>
                                          <p:attrName>style.visibility</p:attrName>
                                        </p:attrNameLst>
                                      </p:cBhvr>
                                      <p:to>
                                        <p:strVal val="visible"/>
                                      </p:to>
                                    </p:set>
                                    <p:anim calcmode="lin" valueType="num">
                                      <p:cBhvr>
                                        <p:cTn id="97" dur="1000" fill="hold"/>
                                        <p:tgtEl>
                                          <p:spTgt spid="2062"/>
                                        </p:tgtEl>
                                        <p:attrNameLst>
                                          <p:attrName>ppt_w</p:attrName>
                                        </p:attrNameLst>
                                      </p:cBhvr>
                                      <p:tavLst>
                                        <p:tav tm="0">
                                          <p:val>
                                            <p:fltVal val="0"/>
                                          </p:val>
                                        </p:tav>
                                        <p:tav tm="100000">
                                          <p:val>
                                            <p:strVal val="#ppt_w"/>
                                          </p:val>
                                        </p:tav>
                                      </p:tavLst>
                                    </p:anim>
                                    <p:anim calcmode="lin" valueType="num">
                                      <p:cBhvr>
                                        <p:cTn id="98" dur="1000" fill="hold"/>
                                        <p:tgtEl>
                                          <p:spTgt spid="2062"/>
                                        </p:tgtEl>
                                        <p:attrNameLst>
                                          <p:attrName>ppt_h</p:attrName>
                                        </p:attrNameLst>
                                      </p:cBhvr>
                                      <p:tavLst>
                                        <p:tav tm="0">
                                          <p:val>
                                            <p:fltVal val="0"/>
                                          </p:val>
                                        </p:tav>
                                        <p:tav tm="100000">
                                          <p:val>
                                            <p:strVal val="#ppt_h"/>
                                          </p:val>
                                        </p:tav>
                                      </p:tavLst>
                                    </p:anim>
                                    <p:anim calcmode="lin" valueType="num">
                                      <p:cBhvr>
                                        <p:cTn id="99" dur="1000" fill="hold"/>
                                        <p:tgtEl>
                                          <p:spTgt spid="2062"/>
                                        </p:tgtEl>
                                        <p:attrNameLst>
                                          <p:attrName>style.rotation</p:attrName>
                                        </p:attrNameLst>
                                      </p:cBhvr>
                                      <p:tavLst>
                                        <p:tav tm="0">
                                          <p:val>
                                            <p:fltVal val="90"/>
                                          </p:val>
                                        </p:tav>
                                        <p:tav tm="100000">
                                          <p:val>
                                            <p:fltVal val="0"/>
                                          </p:val>
                                        </p:tav>
                                      </p:tavLst>
                                    </p:anim>
                                    <p:animEffect transition="in" filter="fade">
                                      <p:cBhvr>
                                        <p:cTn id="100" dur="1000"/>
                                        <p:tgtEl>
                                          <p:spTgt spid="2062"/>
                                        </p:tgtEl>
                                      </p:cBhvr>
                                    </p:animEffect>
                                  </p:childTnLst>
                                </p:cTn>
                              </p:par>
                              <p:par>
                                <p:cTn id="101" presetID="1" presetClass="exit" presetSubtype="0" fill="hold" nodeType="withEffect">
                                  <p:stCondLst>
                                    <p:cond delay="0"/>
                                  </p:stCondLst>
                                  <p:childTnLst>
                                    <p:set>
                                      <p:cBhvr>
                                        <p:cTn id="102" dur="1" fill="hold">
                                          <p:stCondLst>
                                            <p:cond delay="0"/>
                                          </p:stCondLst>
                                        </p:cTn>
                                        <p:tgtEl>
                                          <p:spTgt spid="206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31" presetClass="entr" presetSubtype="0" fill="hold" nodeType="clickEffect">
                                  <p:stCondLst>
                                    <p:cond delay="0"/>
                                  </p:stCondLst>
                                  <p:childTnLst>
                                    <p:set>
                                      <p:cBhvr>
                                        <p:cTn id="106" dur="1" fill="hold">
                                          <p:stCondLst>
                                            <p:cond delay="0"/>
                                          </p:stCondLst>
                                        </p:cTn>
                                        <p:tgtEl>
                                          <p:spTgt spid="2064"/>
                                        </p:tgtEl>
                                        <p:attrNameLst>
                                          <p:attrName>style.visibility</p:attrName>
                                        </p:attrNameLst>
                                      </p:cBhvr>
                                      <p:to>
                                        <p:strVal val="visible"/>
                                      </p:to>
                                    </p:set>
                                    <p:anim calcmode="lin" valueType="num">
                                      <p:cBhvr>
                                        <p:cTn id="107" dur="1000" fill="hold"/>
                                        <p:tgtEl>
                                          <p:spTgt spid="2064"/>
                                        </p:tgtEl>
                                        <p:attrNameLst>
                                          <p:attrName>ppt_w</p:attrName>
                                        </p:attrNameLst>
                                      </p:cBhvr>
                                      <p:tavLst>
                                        <p:tav tm="0">
                                          <p:val>
                                            <p:fltVal val="0"/>
                                          </p:val>
                                        </p:tav>
                                        <p:tav tm="100000">
                                          <p:val>
                                            <p:strVal val="#ppt_w"/>
                                          </p:val>
                                        </p:tav>
                                      </p:tavLst>
                                    </p:anim>
                                    <p:anim calcmode="lin" valueType="num">
                                      <p:cBhvr>
                                        <p:cTn id="108" dur="1000" fill="hold"/>
                                        <p:tgtEl>
                                          <p:spTgt spid="2064"/>
                                        </p:tgtEl>
                                        <p:attrNameLst>
                                          <p:attrName>ppt_h</p:attrName>
                                        </p:attrNameLst>
                                      </p:cBhvr>
                                      <p:tavLst>
                                        <p:tav tm="0">
                                          <p:val>
                                            <p:fltVal val="0"/>
                                          </p:val>
                                        </p:tav>
                                        <p:tav tm="100000">
                                          <p:val>
                                            <p:strVal val="#ppt_h"/>
                                          </p:val>
                                        </p:tav>
                                      </p:tavLst>
                                    </p:anim>
                                    <p:anim calcmode="lin" valueType="num">
                                      <p:cBhvr>
                                        <p:cTn id="109" dur="1000" fill="hold"/>
                                        <p:tgtEl>
                                          <p:spTgt spid="2064"/>
                                        </p:tgtEl>
                                        <p:attrNameLst>
                                          <p:attrName>style.rotation</p:attrName>
                                        </p:attrNameLst>
                                      </p:cBhvr>
                                      <p:tavLst>
                                        <p:tav tm="0">
                                          <p:val>
                                            <p:fltVal val="90"/>
                                          </p:val>
                                        </p:tav>
                                        <p:tav tm="100000">
                                          <p:val>
                                            <p:fltVal val="0"/>
                                          </p:val>
                                        </p:tav>
                                      </p:tavLst>
                                    </p:anim>
                                    <p:animEffect transition="in" filter="fade">
                                      <p:cBhvr>
                                        <p:cTn id="110" dur="1000"/>
                                        <p:tgtEl>
                                          <p:spTgt spid="2064"/>
                                        </p:tgtEl>
                                      </p:cBhvr>
                                    </p:animEffect>
                                  </p:childTnLst>
                                </p:cTn>
                              </p:par>
                              <p:par>
                                <p:cTn id="111" presetID="1" presetClass="exit" presetSubtype="0" fill="hold" nodeType="withEffect">
                                  <p:stCondLst>
                                    <p:cond delay="0"/>
                                  </p:stCondLst>
                                  <p:childTnLst>
                                    <p:set>
                                      <p:cBhvr>
                                        <p:cTn id="112" dur="1" fill="hold">
                                          <p:stCondLst>
                                            <p:cond delay="0"/>
                                          </p:stCondLst>
                                        </p:cTn>
                                        <p:tgtEl>
                                          <p:spTgt spid="2062"/>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2060"/>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nodeType="clickEffect">
                                  <p:stCondLst>
                                    <p:cond delay="0"/>
                                  </p:stCondLst>
                                  <p:childTnLst>
                                    <p:set>
                                      <p:cBhvr>
                                        <p:cTn id="118" dur="1" fill="hold">
                                          <p:stCondLst>
                                            <p:cond delay="0"/>
                                          </p:stCondLst>
                                        </p:cTn>
                                        <p:tgtEl>
                                          <p:spTgt spid="2066"/>
                                        </p:tgtEl>
                                        <p:attrNameLst>
                                          <p:attrName>style.visibility</p:attrName>
                                        </p:attrNameLst>
                                      </p:cBhvr>
                                      <p:to>
                                        <p:strVal val="visible"/>
                                      </p:to>
                                    </p:set>
                                    <p:anim calcmode="lin" valueType="num">
                                      <p:cBhvr>
                                        <p:cTn id="119" dur="1000" fill="hold"/>
                                        <p:tgtEl>
                                          <p:spTgt spid="2066"/>
                                        </p:tgtEl>
                                        <p:attrNameLst>
                                          <p:attrName>ppt_w</p:attrName>
                                        </p:attrNameLst>
                                      </p:cBhvr>
                                      <p:tavLst>
                                        <p:tav tm="0">
                                          <p:val>
                                            <p:fltVal val="0"/>
                                          </p:val>
                                        </p:tav>
                                        <p:tav tm="100000">
                                          <p:val>
                                            <p:strVal val="#ppt_w"/>
                                          </p:val>
                                        </p:tav>
                                      </p:tavLst>
                                    </p:anim>
                                    <p:anim calcmode="lin" valueType="num">
                                      <p:cBhvr>
                                        <p:cTn id="120" dur="1000" fill="hold"/>
                                        <p:tgtEl>
                                          <p:spTgt spid="2066"/>
                                        </p:tgtEl>
                                        <p:attrNameLst>
                                          <p:attrName>ppt_h</p:attrName>
                                        </p:attrNameLst>
                                      </p:cBhvr>
                                      <p:tavLst>
                                        <p:tav tm="0">
                                          <p:val>
                                            <p:fltVal val="0"/>
                                          </p:val>
                                        </p:tav>
                                        <p:tav tm="100000">
                                          <p:val>
                                            <p:strVal val="#ppt_h"/>
                                          </p:val>
                                        </p:tav>
                                      </p:tavLst>
                                    </p:anim>
                                    <p:anim calcmode="lin" valueType="num">
                                      <p:cBhvr>
                                        <p:cTn id="121" dur="1000" fill="hold"/>
                                        <p:tgtEl>
                                          <p:spTgt spid="2066"/>
                                        </p:tgtEl>
                                        <p:attrNameLst>
                                          <p:attrName>style.rotation</p:attrName>
                                        </p:attrNameLst>
                                      </p:cBhvr>
                                      <p:tavLst>
                                        <p:tav tm="0">
                                          <p:val>
                                            <p:fltVal val="90"/>
                                          </p:val>
                                        </p:tav>
                                        <p:tav tm="100000">
                                          <p:val>
                                            <p:fltVal val="0"/>
                                          </p:val>
                                        </p:tav>
                                      </p:tavLst>
                                    </p:anim>
                                    <p:animEffect transition="in" filter="fade">
                                      <p:cBhvr>
                                        <p:cTn id="122" dur="1000"/>
                                        <p:tgtEl>
                                          <p:spTgt spid="2066"/>
                                        </p:tgtEl>
                                      </p:cBhvr>
                                    </p:animEffect>
                                  </p:childTnLst>
                                </p:cTn>
                              </p:par>
                              <p:par>
                                <p:cTn id="123" presetID="1" presetClass="exit" presetSubtype="0" fill="hold" nodeType="withEffect">
                                  <p:stCondLst>
                                    <p:cond delay="0"/>
                                  </p:stCondLst>
                                  <p:childTnLst>
                                    <p:set>
                                      <p:cBhvr>
                                        <p:cTn id="124" dur="1" fill="hold">
                                          <p:stCondLst>
                                            <p:cond delay="0"/>
                                          </p:stCondLst>
                                        </p:cTn>
                                        <p:tgtEl>
                                          <p:spTgt spid="2064"/>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2062"/>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20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6145D8-6BB0-4B8F-AE98-A2AECCDB9F17}"/>
              </a:ext>
            </a:extLst>
          </p:cNvPr>
          <p:cNvSpPr txBox="1">
            <a:spLocks/>
          </p:cNvSpPr>
          <p:nvPr/>
        </p:nvSpPr>
        <p:spPr>
          <a:xfrm>
            <a:off x="751957" y="301653"/>
            <a:ext cx="10515600" cy="80578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related work</a:t>
            </a:r>
          </a:p>
        </p:txBody>
      </p:sp>
      <p:pic>
        <p:nvPicPr>
          <p:cNvPr id="3074" name="Picture 2" descr="At a Glance - Pilot study to test effectiveness of video game on reaching  performance in stroke">
            <a:extLst>
              <a:ext uri="{FF2B5EF4-FFF2-40B4-BE49-F238E27FC236}">
                <a16:creationId xmlns:a16="http://schemas.microsoft.com/office/drawing/2014/main" id="{FFF2421C-4C3A-4218-A6AA-AE465A3913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1587" y="1107440"/>
            <a:ext cx="3503294" cy="26212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Electronics | Free Full-Text | Electrophysiological Correlates of Virtual- Reality Applications in the Rehabilitation Setting: New Perspectives for Stroke  Patients | HTML">
            <a:extLst>
              <a:ext uri="{FF2B5EF4-FFF2-40B4-BE49-F238E27FC236}">
                <a16:creationId xmlns:a16="http://schemas.microsoft.com/office/drawing/2014/main" id="{2CD6BB2A-0990-4408-9552-441DF7877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87" y="4013200"/>
            <a:ext cx="3503295" cy="26212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A5060A2-6D5E-4DBF-8858-F8735FA21336}"/>
              </a:ext>
            </a:extLst>
          </p:cNvPr>
          <p:cNvSpPr/>
          <p:nvPr/>
        </p:nvSpPr>
        <p:spPr>
          <a:xfrm>
            <a:off x="426720" y="955040"/>
            <a:ext cx="4378960" cy="5811520"/>
          </a:xfrm>
          <a:prstGeom prst="rect">
            <a:avLst/>
          </a:prstGeom>
          <a:noFill/>
          <a:ln>
            <a:solidFill>
              <a:srgbClr val="00B0F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F09A8D2-1738-4C79-B325-B86D7D179DEF}"/>
              </a:ext>
            </a:extLst>
          </p:cNvPr>
          <p:cNvSpPr/>
          <p:nvPr/>
        </p:nvSpPr>
        <p:spPr>
          <a:xfrm>
            <a:off x="5044442" y="955040"/>
            <a:ext cx="6720838" cy="5811520"/>
          </a:xfrm>
          <a:prstGeom prst="rect">
            <a:avLst/>
          </a:prstGeom>
          <a:noFill/>
          <a:ln>
            <a:solidFill>
              <a:srgbClr val="00B0F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8" name="Picture 6" descr="Jebsen-Taylor Hand Function Test (Page 5) - Line.17QQ.com">
            <a:extLst>
              <a:ext uri="{FF2B5EF4-FFF2-40B4-BE49-F238E27FC236}">
                <a16:creationId xmlns:a16="http://schemas.microsoft.com/office/drawing/2014/main" id="{7724452F-DA26-426F-93BF-C5CF01982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718" y="1107440"/>
            <a:ext cx="5638322" cy="26212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0" name="Picture 8" descr="Box and Block Test - Physiopedia">
            <a:extLst>
              <a:ext uri="{FF2B5EF4-FFF2-40B4-BE49-F238E27FC236}">
                <a16:creationId xmlns:a16="http://schemas.microsoft.com/office/drawing/2014/main" id="{69CA6452-3CB4-4EAD-8754-E3023254E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718" y="4013200"/>
            <a:ext cx="5790839" cy="227853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2" name="Picture 10" descr="Handling A Green Cup Coffee On White Background Stock Photo, Picture And  Royalty Free Image. Image 13105246.">
            <a:extLst>
              <a:ext uri="{FF2B5EF4-FFF2-40B4-BE49-F238E27FC236}">
                <a16:creationId xmlns:a16="http://schemas.microsoft.com/office/drawing/2014/main" id="{24183F5E-33DA-45E9-BFD2-38F430CCF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5572" y="1107440"/>
            <a:ext cx="2953708" cy="27127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6" name="Picture 14" descr="Maze Stock Photos and Images - 123RF">
            <a:extLst>
              <a:ext uri="{FF2B5EF4-FFF2-40B4-BE49-F238E27FC236}">
                <a16:creationId xmlns:a16="http://schemas.microsoft.com/office/drawing/2014/main" id="{7A34A533-DBF2-4A27-92C9-9072AEF499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4517" y="1107440"/>
            <a:ext cx="2621280" cy="27127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8" name="Picture 16" descr="Squeeze Ball Hand Exerciser | Hand Strengthening Tool | Performance Health">
            <a:extLst>
              <a:ext uri="{FF2B5EF4-FFF2-40B4-BE49-F238E27FC236}">
                <a16:creationId xmlns:a16="http://schemas.microsoft.com/office/drawing/2014/main" id="{AFBF7460-934C-4850-A2F3-D911DD7349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5572" y="3997325"/>
            <a:ext cx="2953708" cy="25920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90" name="Picture 18" descr="Weight Training: Exercises, Safety, and More">
            <a:extLst>
              <a:ext uri="{FF2B5EF4-FFF2-40B4-BE49-F238E27FC236}">
                <a16:creationId xmlns:a16="http://schemas.microsoft.com/office/drawing/2014/main" id="{58864D2D-C7C6-4511-9D7F-A660FA7C0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517" y="4030583"/>
            <a:ext cx="2621280" cy="25255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9015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barn(inVertical)">
                                      <p:cBhvr>
                                        <p:cTn id="11" dur="500"/>
                                        <p:tgtEl>
                                          <p:spTgt spid="307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barn(inVertical)">
                                      <p:cBhvr>
                                        <p:cTn id="16" dur="500"/>
                                        <p:tgtEl>
                                          <p:spTgt spid="307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barn(inVertical)">
                                      <p:cBhvr>
                                        <p:cTn id="21" dur="500"/>
                                        <p:tgtEl>
                                          <p:spTgt spid="307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080"/>
                                        </p:tgtEl>
                                        <p:attrNameLst>
                                          <p:attrName>style.visibility</p:attrName>
                                        </p:attrNameLst>
                                      </p:cBhvr>
                                      <p:to>
                                        <p:strVal val="visible"/>
                                      </p:to>
                                    </p:set>
                                    <p:animEffect transition="in" filter="barn(inVertical)">
                                      <p:cBhvr>
                                        <p:cTn id="26" dur="500"/>
                                        <p:tgtEl>
                                          <p:spTgt spid="308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82"/>
                                        </p:tgtEl>
                                        <p:attrNameLst>
                                          <p:attrName>style.visibility</p:attrName>
                                        </p:attrNameLst>
                                      </p:cBhvr>
                                      <p:to>
                                        <p:strVal val="visible"/>
                                      </p:to>
                                    </p:set>
                                    <p:anim calcmode="lin" valueType="num">
                                      <p:cBhvr>
                                        <p:cTn id="31" dur="500" fill="hold"/>
                                        <p:tgtEl>
                                          <p:spTgt spid="3082"/>
                                        </p:tgtEl>
                                        <p:attrNameLst>
                                          <p:attrName>ppt_w</p:attrName>
                                        </p:attrNameLst>
                                      </p:cBhvr>
                                      <p:tavLst>
                                        <p:tav tm="0">
                                          <p:val>
                                            <p:fltVal val="0"/>
                                          </p:val>
                                        </p:tav>
                                        <p:tav tm="100000">
                                          <p:val>
                                            <p:strVal val="#ppt_w"/>
                                          </p:val>
                                        </p:tav>
                                      </p:tavLst>
                                    </p:anim>
                                    <p:anim calcmode="lin" valueType="num">
                                      <p:cBhvr>
                                        <p:cTn id="32" dur="500" fill="hold"/>
                                        <p:tgtEl>
                                          <p:spTgt spid="3082"/>
                                        </p:tgtEl>
                                        <p:attrNameLst>
                                          <p:attrName>ppt_h</p:attrName>
                                        </p:attrNameLst>
                                      </p:cBhvr>
                                      <p:tavLst>
                                        <p:tav tm="0">
                                          <p:val>
                                            <p:fltVal val="0"/>
                                          </p:val>
                                        </p:tav>
                                        <p:tav tm="100000">
                                          <p:val>
                                            <p:strVal val="#ppt_h"/>
                                          </p:val>
                                        </p:tav>
                                      </p:tavLst>
                                    </p:anim>
                                    <p:animEffect transition="in" filter="fade">
                                      <p:cBhvr>
                                        <p:cTn id="33" dur="500"/>
                                        <p:tgtEl>
                                          <p:spTgt spid="3082"/>
                                        </p:tgtEl>
                                      </p:cBhvr>
                                    </p:animEffect>
                                  </p:childTnLst>
                                </p:cTn>
                              </p:par>
                              <p:par>
                                <p:cTn id="34" presetID="1" presetClass="exit" presetSubtype="0" fill="hold" nodeType="withEffect">
                                  <p:stCondLst>
                                    <p:cond delay="0"/>
                                  </p:stCondLst>
                                  <p:childTnLst>
                                    <p:set>
                                      <p:cBhvr>
                                        <p:cTn id="35" dur="1" fill="hold">
                                          <p:stCondLst>
                                            <p:cond delay="0"/>
                                          </p:stCondLst>
                                        </p:cTn>
                                        <p:tgtEl>
                                          <p:spTgt spid="307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3086"/>
                                        </p:tgtEl>
                                        <p:attrNameLst>
                                          <p:attrName>style.visibility</p:attrName>
                                        </p:attrNameLst>
                                      </p:cBhvr>
                                      <p:to>
                                        <p:strVal val="visible"/>
                                      </p:to>
                                    </p:set>
                                    <p:anim calcmode="lin" valueType="num">
                                      <p:cBhvr>
                                        <p:cTn id="40" dur="500" fill="hold"/>
                                        <p:tgtEl>
                                          <p:spTgt spid="3086"/>
                                        </p:tgtEl>
                                        <p:attrNameLst>
                                          <p:attrName>ppt_w</p:attrName>
                                        </p:attrNameLst>
                                      </p:cBhvr>
                                      <p:tavLst>
                                        <p:tav tm="0">
                                          <p:val>
                                            <p:fltVal val="0"/>
                                          </p:val>
                                        </p:tav>
                                        <p:tav tm="100000">
                                          <p:val>
                                            <p:strVal val="#ppt_w"/>
                                          </p:val>
                                        </p:tav>
                                      </p:tavLst>
                                    </p:anim>
                                    <p:anim calcmode="lin" valueType="num">
                                      <p:cBhvr>
                                        <p:cTn id="41" dur="500" fill="hold"/>
                                        <p:tgtEl>
                                          <p:spTgt spid="3086"/>
                                        </p:tgtEl>
                                        <p:attrNameLst>
                                          <p:attrName>ppt_h</p:attrName>
                                        </p:attrNameLst>
                                      </p:cBhvr>
                                      <p:tavLst>
                                        <p:tav tm="0">
                                          <p:val>
                                            <p:fltVal val="0"/>
                                          </p:val>
                                        </p:tav>
                                        <p:tav tm="100000">
                                          <p:val>
                                            <p:strVal val="#ppt_h"/>
                                          </p:val>
                                        </p:tav>
                                      </p:tavLst>
                                    </p:anim>
                                    <p:animEffect transition="in" filter="fade">
                                      <p:cBhvr>
                                        <p:cTn id="42" dur="500"/>
                                        <p:tgtEl>
                                          <p:spTgt spid="3086"/>
                                        </p:tgtEl>
                                      </p:cBhvr>
                                    </p:animEffect>
                                  </p:childTnLst>
                                </p:cTn>
                              </p:par>
                              <p:par>
                                <p:cTn id="43" presetID="1" presetClass="exit" presetSubtype="0" fill="hold" nodeType="withEffect">
                                  <p:stCondLst>
                                    <p:cond delay="0"/>
                                  </p:stCondLst>
                                  <p:childTnLst>
                                    <p:set>
                                      <p:cBhvr>
                                        <p:cTn id="44" dur="1" fill="hold">
                                          <p:stCondLst>
                                            <p:cond delay="0"/>
                                          </p:stCondLst>
                                        </p:cTn>
                                        <p:tgtEl>
                                          <p:spTgt spid="307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088"/>
                                        </p:tgtEl>
                                        <p:attrNameLst>
                                          <p:attrName>style.visibility</p:attrName>
                                        </p:attrNameLst>
                                      </p:cBhvr>
                                      <p:to>
                                        <p:strVal val="visible"/>
                                      </p:to>
                                    </p:set>
                                    <p:anim calcmode="lin" valueType="num">
                                      <p:cBhvr>
                                        <p:cTn id="49" dur="500" fill="hold"/>
                                        <p:tgtEl>
                                          <p:spTgt spid="3088"/>
                                        </p:tgtEl>
                                        <p:attrNameLst>
                                          <p:attrName>ppt_w</p:attrName>
                                        </p:attrNameLst>
                                      </p:cBhvr>
                                      <p:tavLst>
                                        <p:tav tm="0">
                                          <p:val>
                                            <p:fltVal val="0"/>
                                          </p:val>
                                        </p:tav>
                                        <p:tav tm="100000">
                                          <p:val>
                                            <p:strVal val="#ppt_w"/>
                                          </p:val>
                                        </p:tav>
                                      </p:tavLst>
                                    </p:anim>
                                    <p:anim calcmode="lin" valueType="num">
                                      <p:cBhvr>
                                        <p:cTn id="50" dur="500" fill="hold"/>
                                        <p:tgtEl>
                                          <p:spTgt spid="3088"/>
                                        </p:tgtEl>
                                        <p:attrNameLst>
                                          <p:attrName>ppt_h</p:attrName>
                                        </p:attrNameLst>
                                      </p:cBhvr>
                                      <p:tavLst>
                                        <p:tav tm="0">
                                          <p:val>
                                            <p:fltVal val="0"/>
                                          </p:val>
                                        </p:tav>
                                        <p:tav tm="100000">
                                          <p:val>
                                            <p:strVal val="#ppt_h"/>
                                          </p:val>
                                        </p:tav>
                                      </p:tavLst>
                                    </p:anim>
                                    <p:animEffect transition="in" filter="fade">
                                      <p:cBhvr>
                                        <p:cTn id="51" dur="500"/>
                                        <p:tgtEl>
                                          <p:spTgt spid="3088"/>
                                        </p:tgtEl>
                                      </p:cBhvr>
                                    </p:animEffect>
                                  </p:childTnLst>
                                </p:cTn>
                              </p:par>
                              <p:par>
                                <p:cTn id="52" presetID="1" presetClass="exit" presetSubtype="0" fill="hold" nodeType="withEffect">
                                  <p:stCondLst>
                                    <p:cond delay="0"/>
                                  </p:stCondLst>
                                  <p:childTnLst>
                                    <p:set>
                                      <p:cBhvr>
                                        <p:cTn id="53" dur="1" fill="hold">
                                          <p:stCondLst>
                                            <p:cond delay="0"/>
                                          </p:stCondLst>
                                        </p:cTn>
                                        <p:tgtEl>
                                          <p:spTgt spid="308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3090"/>
                                        </p:tgtEl>
                                        <p:attrNameLst>
                                          <p:attrName>style.visibility</p:attrName>
                                        </p:attrNameLst>
                                      </p:cBhvr>
                                      <p:to>
                                        <p:strVal val="visible"/>
                                      </p:to>
                                    </p:set>
                                    <p:anim calcmode="lin" valueType="num">
                                      <p:cBhvr>
                                        <p:cTn id="58" dur="500" fill="hold"/>
                                        <p:tgtEl>
                                          <p:spTgt spid="3090"/>
                                        </p:tgtEl>
                                        <p:attrNameLst>
                                          <p:attrName>ppt_w</p:attrName>
                                        </p:attrNameLst>
                                      </p:cBhvr>
                                      <p:tavLst>
                                        <p:tav tm="0">
                                          <p:val>
                                            <p:fltVal val="0"/>
                                          </p:val>
                                        </p:tav>
                                        <p:tav tm="100000">
                                          <p:val>
                                            <p:strVal val="#ppt_w"/>
                                          </p:val>
                                        </p:tav>
                                      </p:tavLst>
                                    </p:anim>
                                    <p:anim calcmode="lin" valueType="num">
                                      <p:cBhvr>
                                        <p:cTn id="59" dur="500" fill="hold"/>
                                        <p:tgtEl>
                                          <p:spTgt spid="3090"/>
                                        </p:tgtEl>
                                        <p:attrNameLst>
                                          <p:attrName>ppt_h</p:attrName>
                                        </p:attrNameLst>
                                      </p:cBhvr>
                                      <p:tavLst>
                                        <p:tav tm="0">
                                          <p:val>
                                            <p:fltVal val="0"/>
                                          </p:val>
                                        </p:tav>
                                        <p:tav tm="100000">
                                          <p:val>
                                            <p:strVal val="#ppt_h"/>
                                          </p:val>
                                        </p:tav>
                                      </p:tavLst>
                                    </p:anim>
                                    <p:animEffect transition="in" filter="fade">
                                      <p:cBhvr>
                                        <p:cTn id="60" dur="500"/>
                                        <p:tgtEl>
                                          <p:spTgt spid="3090"/>
                                        </p:tgtEl>
                                      </p:cBhvr>
                                    </p:animEffect>
                                  </p:childTnLst>
                                </p:cTn>
                              </p:par>
                              <p:par>
                                <p:cTn id="61" presetID="1" presetClass="exit" presetSubtype="0" fill="hold" nodeType="withEffect">
                                  <p:stCondLst>
                                    <p:cond delay="0"/>
                                  </p:stCondLst>
                                  <p:childTnLst>
                                    <p:set>
                                      <p:cBhvr>
                                        <p:cTn id="62" dur="1" fill="hold">
                                          <p:stCondLst>
                                            <p:cond delay="0"/>
                                          </p:stCondLst>
                                        </p:cTn>
                                        <p:tgtEl>
                                          <p:spTgt spid="30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E0C7BF9-E087-4982-8B75-795B47A4EB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326" y="1874355"/>
            <a:ext cx="3441015" cy="3425231"/>
          </a:xfrm>
          <a:prstGeom prst="rect">
            <a:avLst/>
          </a:prstGeom>
          <a:ln w="88900" cap="sq" cmpd="thickThin">
            <a:solidFill>
              <a:srgbClr val="000000"/>
            </a:solidFill>
            <a:prstDash val="solid"/>
            <a:miter lim="800000"/>
          </a:ln>
          <a:effectLst>
            <a:innerShdw blurRad="76200">
              <a:srgbClr val="000000"/>
            </a:innerShdw>
          </a:effectLst>
        </p:spPr>
      </p:pic>
      <p:sp>
        <p:nvSpPr>
          <p:cNvPr id="4" name="Title 1">
            <a:extLst>
              <a:ext uri="{FF2B5EF4-FFF2-40B4-BE49-F238E27FC236}">
                <a16:creationId xmlns:a16="http://schemas.microsoft.com/office/drawing/2014/main" id="{347896D8-CAED-48C1-A66F-02D59D345C45}"/>
              </a:ext>
            </a:extLst>
          </p:cNvPr>
          <p:cNvSpPr txBox="1">
            <a:spLocks/>
          </p:cNvSpPr>
          <p:nvPr/>
        </p:nvSpPr>
        <p:spPr>
          <a:xfrm>
            <a:off x="751957" y="301653"/>
            <a:ext cx="10515600" cy="80578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related work</a:t>
            </a:r>
          </a:p>
        </p:txBody>
      </p:sp>
      <p:pic>
        <p:nvPicPr>
          <p:cNvPr id="8" name="Picture 7">
            <a:extLst>
              <a:ext uri="{FF2B5EF4-FFF2-40B4-BE49-F238E27FC236}">
                <a16:creationId xmlns:a16="http://schemas.microsoft.com/office/drawing/2014/main" id="{916A710A-FA2B-44DF-ACA4-AE90995B0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108" y="1864820"/>
            <a:ext cx="3418490" cy="3402811"/>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a:extLst>
              <a:ext uri="{FF2B5EF4-FFF2-40B4-BE49-F238E27FC236}">
                <a16:creationId xmlns:a16="http://schemas.microsoft.com/office/drawing/2014/main" id="{01C7B640-B0C4-4B56-8FB9-5DB589BB8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365" y="1874355"/>
            <a:ext cx="4152335" cy="3402810"/>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12">
            <a:extLst>
              <a:ext uri="{FF2B5EF4-FFF2-40B4-BE49-F238E27FC236}">
                <a16:creationId xmlns:a16="http://schemas.microsoft.com/office/drawing/2014/main" id="{97215E2A-80F2-4FD1-AF3E-3791BBF0E0A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32260" y="1696720"/>
            <a:ext cx="3495146" cy="4104639"/>
          </a:xfrm>
          <a:prstGeom prst="rect">
            <a:avLst/>
          </a:prstGeom>
          <a:ln w="228600" cap="sq" cmpd="thickThin">
            <a:solidFill>
              <a:srgbClr val="000000"/>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id="{9B35A4D5-695F-491F-8181-CF96EB7C14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9636" y="1696720"/>
            <a:ext cx="3461360" cy="410464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9" name="Picture 18">
            <a:extLst>
              <a:ext uri="{FF2B5EF4-FFF2-40B4-BE49-F238E27FC236}">
                <a16:creationId xmlns:a16="http://schemas.microsoft.com/office/drawing/2014/main" id="{DFB2965E-CF26-4B83-8BEB-A883D4C3F1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9839" y="1696720"/>
            <a:ext cx="3857386" cy="42205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3547773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0-#ppt_h/2"/>
                                          </p:val>
                                        </p:tav>
                                        <p:tav tm="100000">
                                          <p:val>
                                            <p:strVal val="#ppt_y"/>
                                          </p:val>
                                        </p:tav>
                                      </p:tavLst>
                                    </p:anim>
                                  </p:childTnLst>
                                </p:cTn>
                              </p:par>
                              <p:par>
                                <p:cTn id="39" presetID="1" presetClass="exit" presetSubtype="0" fill="hold"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1+#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par>
                                <p:cTn id="47" presetID="1" presetClass="exit" presetSubtype="0" fill="hold"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104955F-5A0E-4C9E-82D0-CA2545C5C4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9503" y="967694"/>
            <a:ext cx="4332993" cy="2538553"/>
          </a:xfrm>
          <a:prstGeom prst="rect">
            <a:avLst/>
          </a:prstGeom>
          <a:ln>
            <a:noFill/>
          </a:ln>
          <a:effectLst>
            <a:outerShdw blurRad="292100" dist="139700" dir="2700000" algn="tl" rotWithShape="0">
              <a:srgbClr val="333333">
                <a:alpha val="65000"/>
              </a:srgbClr>
            </a:outerShdw>
          </a:effectLst>
        </p:spPr>
      </p:pic>
      <p:sp>
        <p:nvSpPr>
          <p:cNvPr id="4" name="Title 1">
            <a:extLst>
              <a:ext uri="{FF2B5EF4-FFF2-40B4-BE49-F238E27FC236}">
                <a16:creationId xmlns:a16="http://schemas.microsoft.com/office/drawing/2014/main" id="{056C2E86-4391-418B-A9CF-A5F266C9D91F}"/>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System components</a:t>
            </a:r>
          </a:p>
        </p:txBody>
      </p:sp>
      <p:pic>
        <p:nvPicPr>
          <p:cNvPr id="1026" name="Picture 2" descr="CyberGrasp — CyberGlove Systems LLC">
            <a:extLst>
              <a:ext uri="{FF2B5EF4-FFF2-40B4-BE49-F238E27FC236}">
                <a16:creationId xmlns:a16="http://schemas.microsoft.com/office/drawing/2014/main" id="{D149B3C7-EB29-4908-9813-07465EE79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84" y="3662680"/>
            <a:ext cx="3504706" cy="28037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yberGlove III — CyberGlove Systems LLC">
            <a:extLst>
              <a:ext uri="{FF2B5EF4-FFF2-40B4-BE49-F238E27FC236}">
                <a16:creationId xmlns:a16="http://schemas.microsoft.com/office/drawing/2014/main" id="{344908BC-FB4A-4A7C-A3E7-897DA9A6D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1" y="3677110"/>
            <a:ext cx="3504706" cy="27893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CyberForce — CyberGlove Systems LLC">
            <a:extLst>
              <a:ext uri="{FF2B5EF4-FFF2-40B4-BE49-F238E27FC236}">
                <a16:creationId xmlns:a16="http://schemas.microsoft.com/office/drawing/2014/main" id="{81ADC04F-C7E8-4F3A-8B86-BD803D56A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2218" y="3677110"/>
            <a:ext cx="3144203" cy="27893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CyberForce — CyberGlove Systems LLC">
            <a:extLst>
              <a:ext uri="{FF2B5EF4-FFF2-40B4-BE49-F238E27FC236}">
                <a16:creationId xmlns:a16="http://schemas.microsoft.com/office/drawing/2014/main" id="{8B7A5755-E6E1-4E68-BD0E-881CCC86B8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382" y="880141"/>
            <a:ext cx="11069069" cy="573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4214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26"/>
                                        </p:tgtEl>
                                      </p:cBhvr>
                                    </p:animEffect>
                                    <p:animScale>
                                      <p:cBhvr>
                                        <p:cTn id="16" dur="250" autoRev="1" fill="hold"/>
                                        <p:tgtEl>
                                          <p:spTgt spid="1026"/>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500" tmFilter="0, 0; .2, .5; .8, .5; 1, 0"/>
                                        <p:tgtEl>
                                          <p:spTgt spid="1028"/>
                                        </p:tgtEl>
                                      </p:cBhvr>
                                    </p:animEffect>
                                    <p:animScale>
                                      <p:cBhvr>
                                        <p:cTn id="21" dur="250" autoRev="1" fill="hold"/>
                                        <p:tgtEl>
                                          <p:spTgt spid="1028"/>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nodeType="clickEffect">
                                  <p:stCondLst>
                                    <p:cond delay="0"/>
                                  </p:stCondLst>
                                  <p:childTnLst>
                                    <p:animEffect transition="out" filter="fade">
                                      <p:cBhvr>
                                        <p:cTn id="25" dur="500" tmFilter="0, 0; .2, .5; .8, .5; 1, 0"/>
                                        <p:tgtEl>
                                          <p:spTgt spid="1030"/>
                                        </p:tgtEl>
                                      </p:cBhvr>
                                    </p:animEffect>
                                    <p:animScale>
                                      <p:cBhvr>
                                        <p:cTn id="26" dur="250" autoRev="1" fill="hold"/>
                                        <p:tgtEl>
                                          <p:spTgt spid="1030"/>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anim calcmode="lin" valueType="num">
                                      <p:cBhvr>
                                        <p:cTn id="31" dur="1000" fill="hold"/>
                                        <p:tgtEl>
                                          <p:spTgt spid="1032"/>
                                        </p:tgtEl>
                                        <p:attrNameLst>
                                          <p:attrName>ppt_w</p:attrName>
                                        </p:attrNameLst>
                                      </p:cBhvr>
                                      <p:tavLst>
                                        <p:tav tm="0">
                                          <p:val>
                                            <p:fltVal val="0"/>
                                          </p:val>
                                        </p:tav>
                                        <p:tav tm="100000">
                                          <p:val>
                                            <p:strVal val="#ppt_w"/>
                                          </p:val>
                                        </p:tav>
                                      </p:tavLst>
                                    </p:anim>
                                    <p:anim calcmode="lin" valueType="num">
                                      <p:cBhvr>
                                        <p:cTn id="32" dur="1000" fill="hold"/>
                                        <p:tgtEl>
                                          <p:spTgt spid="1032"/>
                                        </p:tgtEl>
                                        <p:attrNameLst>
                                          <p:attrName>ppt_h</p:attrName>
                                        </p:attrNameLst>
                                      </p:cBhvr>
                                      <p:tavLst>
                                        <p:tav tm="0">
                                          <p:val>
                                            <p:fltVal val="0"/>
                                          </p:val>
                                        </p:tav>
                                        <p:tav tm="100000">
                                          <p:val>
                                            <p:strVal val="#ppt_h"/>
                                          </p:val>
                                        </p:tav>
                                      </p:tavLst>
                                    </p:anim>
                                    <p:anim calcmode="lin" valueType="num">
                                      <p:cBhvr>
                                        <p:cTn id="33" dur="1000" fill="hold"/>
                                        <p:tgtEl>
                                          <p:spTgt spid="1032"/>
                                        </p:tgtEl>
                                        <p:attrNameLst>
                                          <p:attrName>style.rotation</p:attrName>
                                        </p:attrNameLst>
                                      </p:cBhvr>
                                      <p:tavLst>
                                        <p:tav tm="0">
                                          <p:val>
                                            <p:fltVal val="90"/>
                                          </p:val>
                                        </p:tav>
                                        <p:tav tm="100000">
                                          <p:val>
                                            <p:fltVal val="0"/>
                                          </p:val>
                                        </p:tav>
                                      </p:tavLst>
                                    </p:anim>
                                    <p:animEffect transition="in" filter="fade">
                                      <p:cBhvr>
                                        <p:cTn id="34" dur="1000"/>
                                        <p:tgtEl>
                                          <p:spTgt spid="1032"/>
                                        </p:tgtEl>
                                      </p:cBhvr>
                                    </p:animEffect>
                                  </p:childTnLst>
                                </p:cTn>
                              </p:par>
                              <p:par>
                                <p:cTn id="35" presetID="1" presetClass="exit" presetSubtype="0" fill="hold" nodeType="withEffect">
                                  <p:stCondLst>
                                    <p:cond delay="0"/>
                                  </p:stCondLst>
                                  <p:childTnLst>
                                    <p:set>
                                      <p:cBhvr>
                                        <p:cTn id="36" dur="1" fill="hold">
                                          <p:stCondLst>
                                            <p:cond delay="0"/>
                                          </p:stCondLst>
                                        </p:cTn>
                                        <p:tgtEl>
                                          <p:spTgt spid="103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2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02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3E23EC-3349-43AF-A79B-83D3F0A85DFF}"/>
              </a:ext>
            </a:extLst>
          </p:cNvPr>
          <p:cNvSpPr>
            <a:spLocks noGrp="1"/>
          </p:cNvSpPr>
          <p:nvPr>
            <p:ph idx="1"/>
          </p:nvPr>
        </p:nvSpPr>
        <p:spPr>
          <a:xfrm>
            <a:off x="565664" y="842551"/>
            <a:ext cx="11060672" cy="572107"/>
          </a:xfrm>
        </p:spPr>
        <p:txBody>
          <a:bodyPr>
            <a:noAutofit/>
          </a:bodyPr>
          <a:lstStyle/>
          <a:p>
            <a:pPr marL="457200" indent="-457200">
              <a:buAutoNum type="alphaUcPeriod"/>
            </a:pPr>
            <a:r>
              <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Handling A Cup</a:t>
            </a:r>
          </a:p>
          <a:p>
            <a:pPr marL="0" indent="0">
              <a:buNone/>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a:p>
            <a:pPr marL="457200" indent="-457200">
              <a:buAutoNum type="alphaUcPeriod"/>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sp>
        <p:nvSpPr>
          <p:cNvPr id="4" name="Title 1">
            <a:extLst>
              <a:ext uri="{FF2B5EF4-FFF2-40B4-BE49-F238E27FC236}">
                <a16:creationId xmlns:a16="http://schemas.microsoft.com/office/drawing/2014/main" id="{FA900CAE-537C-4608-B0BF-52350EE12AA9}"/>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Exercise description</a:t>
            </a:r>
          </a:p>
        </p:txBody>
      </p:sp>
      <p:pic>
        <p:nvPicPr>
          <p:cNvPr id="8" name="Picture 7">
            <a:extLst>
              <a:ext uri="{FF2B5EF4-FFF2-40B4-BE49-F238E27FC236}">
                <a16:creationId xmlns:a16="http://schemas.microsoft.com/office/drawing/2014/main" id="{E290A514-F452-4700-98B8-8E50AEB87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64" y="1539342"/>
            <a:ext cx="5384100" cy="4635316"/>
          </a:xfrm>
          <a:prstGeom prst="rect">
            <a:avLst/>
          </a:prstGeom>
          <a:effectLst>
            <a:glow rad="101600">
              <a:schemeClr val="accent2">
                <a:satMod val="175000"/>
                <a:alpha val="40000"/>
              </a:schemeClr>
            </a:glow>
          </a:effectLst>
        </p:spPr>
      </p:pic>
      <p:pic>
        <p:nvPicPr>
          <p:cNvPr id="9" name="Picture 4">
            <a:extLst>
              <a:ext uri="{FF2B5EF4-FFF2-40B4-BE49-F238E27FC236}">
                <a16:creationId xmlns:a16="http://schemas.microsoft.com/office/drawing/2014/main" id="{8BAB9EF7-2550-4F7E-BFDA-5B423A853A0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883" y="1539342"/>
            <a:ext cx="5289453" cy="4635316"/>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45568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Scale>
                                      <p:cBhvr>
                                        <p:cTn id="16"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8"/>
                                        </p:tgtEl>
                                        <p:attrNameLst>
                                          <p:attrName>ppt_x</p:attrName>
                                          <p:attrName>ppt_y</p:attrName>
                                        </p:attrNameLst>
                                      </p:cBhvr>
                                    </p:animMotion>
                                    <p:animEffect transition="in" filter="fade">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2"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Scale>
                                      <p:cBhvr>
                                        <p:cTn id="23"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9"/>
                                        </p:tgtEl>
                                        <p:attrNameLst>
                                          <p:attrName>ppt_x</p:attrName>
                                          <p:attrName>ppt_y</p:attrName>
                                        </p:attrNameLst>
                                      </p:cBhvr>
                                    </p:animMotion>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6CEDCDE-587B-483B-81C2-236E8489968E}"/>
              </a:ext>
            </a:extLst>
          </p:cNvPr>
          <p:cNvSpPr>
            <a:spLocks noGrp="1"/>
          </p:cNvSpPr>
          <p:nvPr>
            <p:ph idx="1"/>
          </p:nvPr>
        </p:nvSpPr>
        <p:spPr>
          <a:xfrm>
            <a:off x="565664" y="842551"/>
            <a:ext cx="11060672" cy="572107"/>
          </a:xfrm>
        </p:spPr>
        <p:txBody>
          <a:bodyPr>
            <a:noAutofit/>
          </a:bodyPr>
          <a:lstStyle/>
          <a:p>
            <a:pPr marL="0" indent="0">
              <a:buNone/>
            </a:pPr>
            <a:r>
              <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rPr>
              <a:t>B. Arranging Blocks</a:t>
            </a:r>
          </a:p>
          <a:p>
            <a:pPr marL="0" indent="0">
              <a:buNone/>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a:p>
            <a:pPr marL="457200" indent="-457200">
              <a:buAutoNum type="alphaUcPeriod"/>
            </a:pP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otlight MT Light" panose="0204060206030A020304" pitchFamily="18" charset="0"/>
            </a:endParaRPr>
          </a:p>
        </p:txBody>
      </p:sp>
      <p:sp>
        <p:nvSpPr>
          <p:cNvPr id="6" name="Title 1">
            <a:extLst>
              <a:ext uri="{FF2B5EF4-FFF2-40B4-BE49-F238E27FC236}">
                <a16:creationId xmlns:a16="http://schemas.microsoft.com/office/drawing/2014/main" id="{CB9C99B2-76AB-4AD8-8F45-5F7E7E68425D}"/>
              </a:ext>
            </a:extLst>
          </p:cNvPr>
          <p:cNvSpPr txBox="1">
            <a:spLocks/>
          </p:cNvSpPr>
          <p:nvPr/>
        </p:nvSpPr>
        <p:spPr>
          <a:xfrm>
            <a:off x="762117" y="239155"/>
            <a:ext cx="10515600" cy="57210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pc="300" dirty="0">
                <a:effectLst>
                  <a:glow rad="63500">
                    <a:schemeClr val="accent6">
                      <a:satMod val="175000"/>
                      <a:alpha val="40000"/>
                    </a:schemeClr>
                  </a:glow>
                  <a:outerShdw blurRad="38100" dist="38100" dir="2700000" algn="tl">
                    <a:srgbClr val="000000">
                      <a:alpha val="43137"/>
                    </a:srgbClr>
                  </a:outerShdw>
                </a:effectLst>
                <a:latin typeface="Footlight MT Light" panose="0204060206030A020304" pitchFamily="18" charset="0"/>
                <a:cs typeface="Segoe UI" panose="020B0502040204020203" pitchFamily="34" charset="0"/>
              </a:rPr>
              <a:t>Exercise description</a:t>
            </a:r>
          </a:p>
        </p:txBody>
      </p:sp>
      <p:pic>
        <p:nvPicPr>
          <p:cNvPr id="10" name="Picture 9">
            <a:extLst>
              <a:ext uri="{FF2B5EF4-FFF2-40B4-BE49-F238E27FC236}">
                <a16:creationId xmlns:a16="http://schemas.microsoft.com/office/drawing/2014/main" id="{39C49F19-7628-4863-8241-92E6E388E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63" y="1539342"/>
            <a:ext cx="5480039" cy="4635316"/>
          </a:xfrm>
          <a:prstGeom prst="rect">
            <a:avLst/>
          </a:prstGeom>
          <a:effectLst>
            <a:glow rad="101600">
              <a:schemeClr val="accent2">
                <a:satMod val="175000"/>
                <a:alpha val="40000"/>
              </a:schemeClr>
            </a:glow>
          </a:effectLst>
        </p:spPr>
      </p:pic>
      <p:pic>
        <p:nvPicPr>
          <p:cNvPr id="11" name="Picture 2" descr="CyberGrasp — CyberGlove Systems LLC">
            <a:extLst>
              <a:ext uri="{FF2B5EF4-FFF2-40B4-BE49-F238E27FC236}">
                <a16:creationId xmlns:a16="http://schemas.microsoft.com/office/drawing/2014/main" id="{B8D46E39-32A4-414E-911F-838621EBF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944" y="1584960"/>
            <a:ext cx="5397500" cy="4635316"/>
          </a:xfrm>
          <a:prstGeom prst="rect">
            <a:avLst/>
          </a:prstGeom>
          <a:ln>
            <a:noFill/>
          </a:ln>
          <a:effectLst>
            <a:glow rad="101600">
              <a:schemeClr val="accent2">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9181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800" decel="100000"/>
                                        <p:tgtEl>
                                          <p:spTgt spid="10"/>
                                        </p:tgtEl>
                                      </p:cBhvr>
                                    </p:animEffect>
                                    <p:anim calcmode="lin" valueType="num">
                                      <p:cBhvr>
                                        <p:cTn id="17" dur="800" decel="100000" fill="hold"/>
                                        <p:tgtEl>
                                          <p:spTgt spid="10"/>
                                        </p:tgtEl>
                                        <p:attrNameLst>
                                          <p:attrName>style.rotation</p:attrName>
                                        </p:attrNameLst>
                                      </p:cBhvr>
                                      <p:tavLst>
                                        <p:tav tm="0">
                                          <p:val>
                                            <p:fltVal val="-90"/>
                                          </p:val>
                                        </p:tav>
                                        <p:tav tm="100000">
                                          <p:val>
                                            <p:fltVal val="0"/>
                                          </p:val>
                                        </p:tav>
                                      </p:tavLst>
                                    </p:anim>
                                    <p:anim calcmode="lin" valueType="num">
                                      <p:cBhvr>
                                        <p:cTn id="18" dur="800" decel="100000" fill="hold"/>
                                        <p:tgtEl>
                                          <p:spTgt spid="10"/>
                                        </p:tgtEl>
                                        <p:attrNameLst>
                                          <p:attrName>ppt_x</p:attrName>
                                        </p:attrNameLst>
                                      </p:cBhvr>
                                      <p:tavLst>
                                        <p:tav tm="0">
                                          <p:val>
                                            <p:strVal val="#ppt_x+0.4"/>
                                          </p:val>
                                        </p:tav>
                                        <p:tav tm="100000">
                                          <p:val>
                                            <p:strVal val="#ppt_x-0.05"/>
                                          </p:val>
                                        </p:tav>
                                      </p:tavLst>
                                    </p:anim>
                                    <p:anim calcmode="lin" valueType="num">
                                      <p:cBhvr>
                                        <p:cTn id="19" dur="800" decel="100000" fill="hold"/>
                                        <p:tgtEl>
                                          <p:spTgt spid="10"/>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800" decel="100000"/>
                                        <p:tgtEl>
                                          <p:spTgt spid="11"/>
                                        </p:tgtEl>
                                      </p:cBhvr>
                                    </p:animEffect>
                                    <p:anim calcmode="lin" valueType="num">
                                      <p:cBhvr>
                                        <p:cTn id="27" dur="800" decel="100000" fill="hold"/>
                                        <p:tgtEl>
                                          <p:spTgt spid="11"/>
                                        </p:tgtEl>
                                        <p:attrNameLst>
                                          <p:attrName>style.rotation</p:attrName>
                                        </p:attrNameLst>
                                      </p:cBhvr>
                                      <p:tavLst>
                                        <p:tav tm="0">
                                          <p:val>
                                            <p:fltVal val="-90"/>
                                          </p:val>
                                        </p:tav>
                                        <p:tav tm="100000">
                                          <p:val>
                                            <p:fltVal val="0"/>
                                          </p:val>
                                        </p:tav>
                                      </p:tavLst>
                                    </p:anim>
                                    <p:anim calcmode="lin" valueType="num">
                                      <p:cBhvr>
                                        <p:cTn id="28" dur="800" decel="100000" fill="hold"/>
                                        <p:tgtEl>
                                          <p:spTgt spid="11"/>
                                        </p:tgtEl>
                                        <p:attrNameLst>
                                          <p:attrName>ppt_x</p:attrName>
                                        </p:attrNameLst>
                                      </p:cBhvr>
                                      <p:tavLst>
                                        <p:tav tm="0">
                                          <p:val>
                                            <p:strVal val="#ppt_x+0.4"/>
                                          </p:val>
                                        </p:tav>
                                        <p:tav tm="100000">
                                          <p:val>
                                            <p:strVal val="#ppt_x-0.05"/>
                                          </p:val>
                                        </p:tav>
                                      </p:tavLst>
                                    </p:anim>
                                    <p:anim calcmode="lin" valueType="num">
                                      <p:cBhvr>
                                        <p:cTn id="29" dur="800" decel="100000" fill="hold"/>
                                        <p:tgtEl>
                                          <p:spTgt spid="11"/>
                                        </p:tgtEl>
                                        <p:attrNameLst>
                                          <p:attrName>ppt_y</p:attrName>
                                        </p:attrNameLst>
                                      </p:cBhvr>
                                      <p:tavLst>
                                        <p:tav tm="0">
                                          <p:val>
                                            <p:strVal val="#ppt_y-0.4"/>
                                          </p:val>
                                        </p:tav>
                                        <p:tav tm="100000">
                                          <p:val>
                                            <p:strVal val="#ppt_y+0.1"/>
                                          </p:val>
                                        </p:tav>
                                      </p:tavLst>
                                    </p:anim>
                                    <p:anim calcmode="lin" valueType="num">
                                      <p:cBhvr>
                                        <p:cTn id="30"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1"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TM04033921[[fn=Damask]]</Template>
  <TotalTime>3297</TotalTime>
  <Words>904</Words>
  <Application>Microsoft Office PowerPoint</Application>
  <PresentationFormat>Widescreen</PresentationFormat>
  <Paragraphs>57</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Algerian</vt:lpstr>
      <vt:lpstr>Arial</vt:lpstr>
      <vt:lpstr>Bookman Old Style</vt:lpstr>
      <vt:lpstr>Calibri</vt:lpstr>
      <vt:lpstr>Footlight MT Light</vt:lpstr>
      <vt:lpstr>Rockwell</vt:lpstr>
      <vt:lpstr>Damask</vt:lpstr>
      <vt:lpstr>Haptic Virtual Rehabilitation Exercises for Poststroke Diagnosis</vt:lpstr>
      <vt:lpstr>Objectives</vt:lpstr>
      <vt:lpstr> What is Haptic Virtual Rehabilitation Exercises for Poststroke Diagnosis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credit where its due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Haptic Virtual Rehabilitation Exercises for Poststroke Diagnosis</dc:title>
  <dc:creator>Ferrin Dsouza</dc:creator>
  <cp:lastModifiedBy>Ferrin Dsouza</cp:lastModifiedBy>
  <cp:revision>79</cp:revision>
  <dcterms:created xsi:type="dcterms:W3CDTF">2021-04-22T10:20:00Z</dcterms:created>
  <dcterms:modified xsi:type="dcterms:W3CDTF">2021-05-04T11:49:44Z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